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57" r:id="rId4"/>
    <p:sldId id="258" r:id="rId5"/>
    <p:sldId id="262" r:id="rId6"/>
    <p:sldId id="259" r:id="rId7"/>
    <p:sldId id="264" r:id="rId8"/>
    <p:sldId id="265" r:id="rId9"/>
    <p:sldId id="260" r:id="rId10"/>
    <p:sldId id="270" r:id="rId11"/>
    <p:sldId id="261" r:id="rId12"/>
    <p:sldId id="266" r:id="rId13"/>
    <p:sldId id="267" r:id="rId14"/>
    <p:sldId id="268" r:id="rId15"/>
    <p:sldId id="278" r:id="rId16"/>
    <p:sldId id="273" r:id="rId17"/>
    <p:sldId id="275" r:id="rId18"/>
    <p:sldId id="276" r:id="rId19"/>
    <p:sldId id="277" r:id="rId20"/>
    <p:sldId id="271" r:id="rId21"/>
    <p:sldId id="272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image" Target="../media/image9.svg"/><Relationship Id="rId4" Type="http://schemas.openxmlformats.org/officeDocument/2006/relationships/image" Target="../media/image12.sv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svg"/><Relationship Id="rId1" Type="http://schemas.openxmlformats.org/officeDocument/2006/relationships/image" Target="../media/image23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image" Target="../media/image9.svg"/><Relationship Id="rId4" Type="http://schemas.openxmlformats.org/officeDocument/2006/relationships/image" Target="../media/image12.sv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svg"/><Relationship Id="rId1" Type="http://schemas.openxmlformats.org/officeDocument/2006/relationships/image" Target="../media/image2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75B4C8-965D-448C-BE89-E5966684742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E02C9CF9-FA1C-4FD1-99D9-1F3E7205F833}">
      <dgm:prSet/>
      <dgm:spPr/>
      <dgm:t>
        <a:bodyPr/>
        <a:lstStyle/>
        <a:p>
          <a:r>
            <a:rPr lang="es-ES" b="1"/>
            <a:t>Perfil demográfico:</a:t>
          </a:r>
          <a:r>
            <a:rPr lang="es-ES"/>
            <a:t> 32 años, vive en Madrid, trabaja como Diseñador UX (teletrabajo híbrido). Ingresos: 32.000€/año.</a:t>
          </a:r>
          <a:endParaRPr lang="en-US"/>
        </a:p>
      </dgm:t>
    </dgm:pt>
    <dgm:pt modelId="{A1FC4AB3-1801-4FE5-8EFC-296ED1570A86}" type="parTrans" cxnId="{55BF2427-84F7-4079-9863-D763D1B10FE7}">
      <dgm:prSet/>
      <dgm:spPr/>
      <dgm:t>
        <a:bodyPr/>
        <a:lstStyle/>
        <a:p>
          <a:endParaRPr lang="en-US"/>
        </a:p>
      </dgm:t>
    </dgm:pt>
    <dgm:pt modelId="{F90E6F9F-3046-418C-B5E2-0BB28510D594}" type="sibTrans" cxnId="{55BF2427-84F7-4079-9863-D763D1B10FE7}">
      <dgm:prSet/>
      <dgm:spPr/>
      <dgm:t>
        <a:bodyPr/>
        <a:lstStyle/>
        <a:p>
          <a:endParaRPr lang="en-US"/>
        </a:p>
      </dgm:t>
    </dgm:pt>
    <dgm:pt modelId="{B5857AFD-82B6-48F2-A713-B78002C0579B}">
      <dgm:prSet/>
      <dgm:spPr/>
      <dgm:t>
        <a:bodyPr/>
        <a:lstStyle/>
        <a:p>
          <a:r>
            <a:rPr lang="es-ES" b="1"/>
            <a:t>Intereses:</a:t>
          </a:r>
          <a:r>
            <a:rPr lang="es-ES"/>
            <a:t> Sostenibilidad, tecnología, viajes de fin de semana, minimalismo y orden.</a:t>
          </a:r>
          <a:endParaRPr lang="en-US"/>
        </a:p>
      </dgm:t>
    </dgm:pt>
    <dgm:pt modelId="{398BBA72-6198-47B2-A5AB-4BBDFA9339D7}" type="parTrans" cxnId="{216572AC-A428-4AC6-B1FB-65A200C55B58}">
      <dgm:prSet/>
      <dgm:spPr/>
      <dgm:t>
        <a:bodyPr/>
        <a:lstStyle/>
        <a:p>
          <a:endParaRPr lang="en-US"/>
        </a:p>
      </dgm:t>
    </dgm:pt>
    <dgm:pt modelId="{3F394431-CF0E-424C-B652-7E5E15FB19B9}" type="sibTrans" cxnId="{216572AC-A428-4AC6-B1FB-65A200C55B58}">
      <dgm:prSet/>
      <dgm:spPr/>
      <dgm:t>
        <a:bodyPr/>
        <a:lstStyle/>
        <a:p>
          <a:endParaRPr lang="en-US"/>
        </a:p>
      </dgm:t>
    </dgm:pt>
    <dgm:pt modelId="{B933FA52-A341-489B-B8AC-29ECB9C5D137}">
      <dgm:prSet/>
      <dgm:spPr/>
      <dgm:t>
        <a:bodyPr/>
        <a:lstStyle/>
        <a:p>
          <a:r>
            <a:rPr lang="es-ES" b="1"/>
            <a:t>Necesidades/Frustraciones:</a:t>
          </a:r>
          <a:r>
            <a:rPr lang="es-ES"/>
            <a:t> Está cansado de la "fast fashion" que se rompe a los tres lavados. Odia llevar ropa con logotipos gigantes y busca una mochila cómoda y bonita para llevar su portátil a los </a:t>
          </a:r>
          <a:r>
            <a:rPr lang="es-ES" i="1"/>
            <a:t>co-workings</a:t>
          </a:r>
          <a:r>
            <a:rPr lang="es-ES"/>
            <a:t> o de viaje.</a:t>
          </a:r>
          <a:endParaRPr lang="en-US"/>
        </a:p>
      </dgm:t>
    </dgm:pt>
    <dgm:pt modelId="{3CB75A98-D1D6-4EDD-ACF8-BD59CFE344DC}" type="parTrans" cxnId="{97B67426-EC75-4A80-9C1A-A214A0FEE410}">
      <dgm:prSet/>
      <dgm:spPr/>
      <dgm:t>
        <a:bodyPr/>
        <a:lstStyle/>
        <a:p>
          <a:endParaRPr lang="en-US"/>
        </a:p>
      </dgm:t>
    </dgm:pt>
    <dgm:pt modelId="{832BD2E5-4266-4A5F-A657-73F050C9BE71}" type="sibTrans" cxnId="{97B67426-EC75-4A80-9C1A-A214A0FEE410}">
      <dgm:prSet/>
      <dgm:spPr/>
      <dgm:t>
        <a:bodyPr/>
        <a:lstStyle/>
        <a:p>
          <a:endParaRPr lang="en-US"/>
        </a:p>
      </dgm:t>
    </dgm:pt>
    <dgm:pt modelId="{E736D03B-DE45-457A-919F-ED054EB929BD}">
      <dgm:prSet/>
      <dgm:spPr/>
      <dgm:t>
        <a:bodyPr/>
        <a:lstStyle/>
        <a:p>
          <a:r>
            <a:rPr lang="es-ES" b="1"/>
            <a:t>Comportamiento de compra:</a:t>
          </a:r>
          <a:r>
            <a:rPr lang="es-ES"/>
            <a:t> Investiga mucho en internet antes de comprar. Valora las opiniones de otros usuarios y la transparencia en la fabricación.</a:t>
          </a:r>
          <a:endParaRPr lang="en-US"/>
        </a:p>
      </dgm:t>
    </dgm:pt>
    <dgm:pt modelId="{1BDCA09F-24E0-4CBB-922C-5A0AEBD5C2B6}" type="parTrans" cxnId="{E2425A8E-FA04-4370-B80A-0CFB92CD39F1}">
      <dgm:prSet/>
      <dgm:spPr/>
      <dgm:t>
        <a:bodyPr/>
        <a:lstStyle/>
        <a:p>
          <a:endParaRPr lang="en-US"/>
        </a:p>
      </dgm:t>
    </dgm:pt>
    <dgm:pt modelId="{4B5B0602-1013-46C2-9CAA-F27EDDB45935}" type="sibTrans" cxnId="{E2425A8E-FA04-4370-B80A-0CFB92CD39F1}">
      <dgm:prSet/>
      <dgm:spPr/>
      <dgm:t>
        <a:bodyPr/>
        <a:lstStyle/>
        <a:p>
          <a:endParaRPr lang="en-US"/>
        </a:p>
      </dgm:t>
    </dgm:pt>
    <dgm:pt modelId="{B994E732-D4B8-432D-B91F-987C80C6EBB5}" type="pres">
      <dgm:prSet presAssocID="{CD75B4C8-965D-448C-BE89-E5966684742C}" presName="root" presStyleCnt="0">
        <dgm:presLayoutVars>
          <dgm:dir/>
          <dgm:resizeHandles val="exact"/>
        </dgm:presLayoutVars>
      </dgm:prSet>
      <dgm:spPr/>
    </dgm:pt>
    <dgm:pt modelId="{FA82F314-955B-49CD-B88A-59C6EDDE8326}" type="pres">
      <dgm:prSet presAssocID="{E02C9CF9-FA1C-4FD1-99D9-1F3E7205F833}" presName="compNode" presStyleCnt="0"/>
      <dgm:spPr/>
    </dgm:pt>
    <dgm:pt modelId="{B2419D19-A1A2-4ABA-ABBB-085454F66CA8}" type="pres">
      <dgm:prSet presAssocID="{E02C9CF9-FA1C-4FD1-99D9-1F3E7205F833}" presName="bgRect" presStyleLbl="bgShp" presStyleIdx="0" presStyleCnt="4"/>
      <dgm:spPr/>
    </dgm:pt>
    <dgm:pt modelId="{DF9C6ED2-3C63-47AA-9C75-AF367D7AE878}" type="pres">
      <dgm:prSet presAssocID="{E02C9CF9-FA1C-4FD1-99D9-1F3E7205F833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inger Print"/>
        </a:ext>
      </dgm:extLst>
    </dgm:pt>
    <dgm:pt modelId="{52B44C88-9FBF-4E17-AF19-0AA10B712A50}" type="pres">
      <dgm:prSet presAssocID="{E02C9CF9-FA1C-4FD1-99D9-1F3E7205F833}" presName="spaceRect" presStyleCnt="0"/>
      <dgm:spPr/>
    </dgm:pt>
    <dgm:pt modelId="{4AC57362-21FD-4CEF-B43F-212504BED588}" type="pres">
      <dgm:prSet presAssocID="{E02C9CF9-FA1C-4FD1-99D9-1F3E7205F833}" presName="parTx" presStyleLbl="revTx" presStyleIdx="0" presStyleCnt="4">
        <dgm:presLayoutVars>
          <dgm:chMax val="0"/>
          <dgm:chPref val="0"/>
        </dgm:presLayoutVars>
      </dgm:prSet>
      <dgm:spPr/>
    </dgm:pt>
    <dgm:pt modelId="{DE797142-C878-4793-BF67-E08C90B8BE5D}" type="pres">
      <dgm:prSet presAssocID="{F90E6F9F-3046-418C-B5E2-0BB28510D594}" presName="sibTrans" presStyleCnt="0"/>
      <dgm:spPr/>
    </dgm:pt>
    <dgm:pt modelId="{C769F36B-5514-4183-8932-CC21B5E2F682}" type="pres">
      <dgm:prSet presAssocID="{B5857AFD-82B6-48F2-A713-B78002C0579B}" presName="compNode" presStyleCnt="0"/>
      <dgm:spPr/>
    </dgm:pt>
    <dgm:pt modelId="{5466D1AA-BDA6-4CD0-8FF6-4B4999E8CC1A}" type="pres">
      <dgm:prSet presAssocID="{B5857AFD-82B6-48F2-A713-B78002C0579B}" presName="bgRect" presStyleLbl="bgShp" presStyleIdx="1" presStyleCnt="4"/>
      <dgm:spPr/>
    </dgm:pt>
    <dgm:pt modelId="{EAED00FD-C3A4-46DE-86E5-9D9B3385C2DF}" type="pres">
      <dgm:prSet presAssocID="{B5857AFD-82B6-48F2-A713-B78002C0579B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vión"/>
        </a:ext>
      </dgm:extLst>
    </dgm:pt>
    <dgm:pt modelId="{D941D713-3471-4574-B96B-9BEBFF0C173B}" type="pres">
      <dgm:prSet presAssocID="{B5857AFD-82B6-48F2-A713-B78002C0579B}" presName="spaceRect" presStyleCnt="0"/>
      <dgm:spPr/>
    </dgm:pt>
    <dgm:pt modelId="{36247F65-2193-4238-AA28-BF5127B1790E}" type="pres">
      <dgm:prSet presAssocID="{B5857AFD-82B6-48F2-A713-B78002C0579B}" presName="parTx" presStyleLbl="revTx" presStyleIdx="1" presStyleCnt="4">
        <dgm:presLayoutVars>
          <dgm:chMax val="0"/>
          <dgm:chPref val="0"/>
        </dgm:presLayoutVars>
      </dgm:prSet>
      <dgm:spPr/>
    </dgm:pt>
    <dgm:pt modelId="{5A153B5A-A926-4144-B7D2-ECD3F7773565}" type="pres">
      <dgm:prSet presAssocID="{3F394431-CF0E-424C-B652-7E5E15FB19B9}" presName="sibTrans" presStyleCnt="0"/>
      <dgm:spPr/>
    </dgm:pt>
    <dgm:pt modelId="{20A905A4-87A2-4C59-87DE-E191F4CE5773}" type="pres">
      <dgm:prSet presAssocID="{B933FA52-A341-489B-B8AC-29ECB9C5D137}" presName="compNode" presStyleCnt="0"/>
      <dgm:spPr/>
    </dgm:pt>
    <dgm:pt modelId="{0F0664A9-DD4A-4462-BBDA-2AE5F40ECECD}" type="pres">
      <dgm:prSet presAssocID="{B933FA52-A341-489B-B8AC-29ECB9C5D137}" presName="bgRect" presStyleLbl="bgShp" presStyleIdx="2" presStyleCnt="4"/>
      <dgm:spPr/>
    </dgm:pt>
    <dgm:pt modelId="{426BAD8F-FC40-462C-9EA7-DBA43808BF7C}" type="pres">
      <dgm:prSet presAssocID="{B933FA52-A341-489B-B8AC-29ECB9C5D137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fused Person"/>
        </a:ext>
      </dgm:extLst>
    </dgm:pt>
    <dgm:pt modelId="{93B8F127-5F7D-4C9F-9F90-D048DF364049}" type="pres">
      <dgm:prSet presAssocID="{B933FA52-A341-489B-B8AC-29ECB9C5D137}" presName="spaceRect" presStyleCnt="0"/>
      <dgm:spPr/>
    </dgm:pt>
    <dgm:pt modelId="{F11FDC19-01BB-46B0-B1D3-4717F2747D96}" type="pres">
      <dgm:prSet presAssocID="{B933FA52-A341-489B-B8AC-29ECB9C5D137}" presName="parTx" presStyleLbl="revTx" presStyleIdx="2" presStyleCnt="4">
        <dgm:presLayoutVars>
          <dgm:chMax val="0"/>
          <dgm:chPref val="0"/>
        </dgm:presLayoutVars>
      </dgm:prSet>
      <dgm:spPr/>
    </dgm:pt>
    <dgm:pt modelId="{990A3525-800F-40A6-A062-0C8CE6E69480}" type="pres">
      <dgm:prSet presAssocID="{832BD2E5-4266-4A5F-A657-73F050C9BE71}" presName="sibTrans" presStyleCnt="0"/>
      <dgm:spPr/>
    </dgm:pt>
    <dgm:pt modelId="{EC071BC9-FDF7-4708-BB49-7FD098443361}" type="pres">
      <dgm:prSet presAssocID="{E736D03B-DE45-457A-919F-ED054EB929BD}" presName="compNode" presStyleCnt="0"/>
      <dgm:spPr/>
    </dgm:pt>
    <dgm:pt modelId="{FD036F30-FE27-43BD-BBDC-8716D0D5F675}" type="pres">
      <dgm:prSet presAssocID="{E736D03B-DE45-457A-919F-ED054EB929BD}" presName="bgRect" presStyleLbl="bgShp" presStyleIdx="3" presStyleCnt="4"/>
      <dgm:spPr/>
    </dgm:pt>
    <dgm:pt modelId="{7CA31483-21A8-44C1-837A-1170F162031C}" type="pres">
      <dgm:prSet presAssocID="{E736D03B-DE45-457A-919F-ED054EB929BD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rget Audience"/>
        </a:ext>
      </dgm:extLst>
    </dgm:pt>
    <dgm:pt modelId="{247DECC9-9008-4E5A-8F4F-00B0F2DFC95B}" type="pres">
      <dgm:prSet presAssocID="{E736D03B-DE45-457A-919F-ED054EB929BD}" presName="spaceRect" presStyleCnt="0"/>
      <dgm:spPr/>
    </dgm:pt>
    <dgm:pt modelId="{348ECCF7-679B-443C-A5B1-5CAEDF3A20CE}" type="pres">
      <dgm:prSet presAssocID="{E736D03B-DE45-457A-919F-ED054EB929BD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FB1AE60E-ADBB-441E-863A-6342121B72C3}" type="presOf" srcId="{CD75B4C8-965D-448C-BE89-E5966684742C}" destId="{B994E732-D4B8-432D-B91F-987C80C6EBB5}" srcOrd="0" destOrd="0" presId="urn:microsoft.com/office/officeart/2018/2/layout/IconVerticalSolidList"/>
    <dgm:cxn modelId="{97B67426-EC75-4A80-9C1A-A214A0FEE410}" srcId="{CD75B4C8-965D-448C-BE89-E5966684742C}" destId="{B933FA52-A341-489B-B8AC-29ECB9C5D137}" srcOrd="2" destOrd="0" parTransId="{3CB75A98-D1D6-4EDD-ACF8-BD59CFE344DC}" sibTransId="{832BD2E5-4266-4A5F-A657-73F050C9BE71}"/>
    <dgm:cxn modelId="{55BF2427-84F7-4079-9863-D763D1B10FE7}" srcId="{CD75B4C8-965D-448C-BE89-E5966684742C}" destId="{E02C9CF9-FA1C-4FD1-99D9-1F3E7205F833}" srcOrd="0" destOrd="0" parTransId="{A1FC4AB3-1801-4FE5-8EFC-296ED1570A86}" sibTransId="{F90E6F9F-3046-418C-B5E2-0BB28510D594}"/>
    <dgm:cxn modelId="{AD8A5E54-51D4-40B9-85A2-F375636F22FE}" type="presOf" srcId="{E736D03B-DE45-457A-919F-ED054EB929BD}" destId="{348ECCF7-679B-443C-A5B1-5CAEDF3A20CE}" srcOrd="0" destOrd="0" presId="urn:microsoft.com/office/officeart/2018/2/layout/IconVerticalSolidList"/>
    <dgm:cxn modelId="{E2425A8E-FA04-4370-B80A-0CFB92CD39F1}" srcId="{CD75B4C8-965D-448C-BE89-E5966684742C}" destId="{E736D03B-DE45-457A-919F-ED054EB929BD}" srcOrd="3" destOrd="0" parTransId="{1BDCA09F-24E0-4CBB-922C-5A0AEBD5C2B6}" sibTransId="{4B5B0602-1013-46C2-9CAA-F27EDDB45935}"/>
    <dgm:cxn modelId="{AE4B9F97-2DA7-4A6B-84EA-CAC3A228C082}" type="presOf" srcId="{B5857AFD-82B6-48F2-A713-B78002C0579B}" destId="{36247F65-2193-4238-AA28-BF5127B1790E}" srcOrd="0" destOrd="0" presId="urn:microsoft.com/office/officeart/2018/2/layout/IconVerticalSolidList"/>
    <dgm:cxn modelId="{5D196D98-2399-4719-B40F-DF592D505769}" type="presOf" srcId="{E02C9CF9-FA1C-4FD1-99D9-1F3E7205F833}" destId="{4AC57362-21FD-4CEF-B43F-212504BED588}" srcOrd="0" destOrd="0" presId="urn:microsoft.com/office/officeart/2018/2/layout/IconVerticalSolidList"/>
    <dgm:cxn modelId="{216572AC-A428-4AC6-B1FB-65A200C55B58}" srcId="{CD75B4C8-965D-448C-BE89-E5966684742C}" destId="{B5857AFD-82B6-48F2-A713-B78002C0579B}" srcOrd="1" destOrd="0" parTransId="{398BBA72-6198-47B2-A5AB-4BBDFA9339D7}" sibTransId="{3F394431-CF0E-424C-B652-7E5E15FB19B9}"/>
    <dgm:cxn modelId="{8C511DC5-1754-4306-A7D3-C29485175A32}" type="presOf" srcId="{B933FA52-A341-489B-B8AC-29ECB9C5D137}" destId="{F11FDC19-01BB-46B0-B1D3-4717F2747D96}" srcOrd="0" destOrd="0" presId="urn:microsoft.com/office/officeart/2018/2/layout/IconVerticalSolidList"/>
    <dgm:cxn modelId="{88181129-1F1A-4002-81E9-FDD53C733496}" type="presParOf" srcId="{B994E732-D4B8-432D-B91F-987C80C6EBB5}" destId="{FA82F314-955B-49CD-B88A-59C6EDDE8326}" srcOrd="0" destOrd="0" presId="urn:microsoft.com/office/officeart/2018/2/layout/IconVerticalSolidList"/>
    <dgm:cxn modelId="{3706CACB-55C9-4A87-B148-C26C1EFA4DE0}" type="presParOf" srcId="{FA82F314-955B-49CD-B88A-59C6EDDE8326}" destId="{B2419D19-A1A2-4ABA-ABBB-085454F66CA8}" srcOrd="0" destOrd="0" presId="urn:microsoft.com/office/officeart/2018/2/layout/IconVerticalSolidList"/>
    <dgm:cxn modelId="{CB2096F1-1312-474E-B498-81C603AA760B}" type="presParOf" srcId="{FA82F314-955B-49CD-B88A-59C6EDDE8326}" destId="{DF9C6ED2-3C63-47AA-9C75-AF367D7AE878}" srcOrd="1" destOrd="0" presId="urn:microsoft.com/office/officeart/2018/2/layout/IconVerticalSolidList"/>
    <dgm:cxn modelId="{F1D9701C-7AE6-4EC6-AFFF-5BCCC6C6E844}" type="presParOf" srcId="{FA82F314-955B-49CD-B88A-59C6EDDE8326}" destId="{52B44C88-9FBF-4E17-AF19-0AA10B712A50}" srcOrd="2" destOrd="0" presId="urn:microsoft.com/office/officeart/2018/2/layout/IconVerticalSolidList"/>
    <dgm:cxn modelId="{EBAEE9B8-BB0A-4F06-AED5-ACE44EAD949B}" type="presParOf" srcId="{FA82F314-955B-49CD-B88A-59C6EDDE8326}" destId="{4AC57362-21FD-4CEF-B43F-212504BED588}" srcOrd="3" destOrd="0" presId="urn:microsoft.com/office/officeart/2018/2/layout/IconVerticalSolidList"/>
    <dgm:cxn modelId="{3E100C84-7299-464C-9576-4325CF373EBC}" type="presParOf" srcId="{B994E732-D4B8-432D-B91F-987C80C6EBB5}" destId="{DE797142-C878-4793-BF67-E08C90B8BE5D}" srcOrd="1" destOrd="0" presId="urn:microsoft.com/office/officeart/2018/2/layout/IconVerticalSolidList"/>
    <dgm:cxn modelId="{47054792-4790-4B6B-93B4-F26991891A1E}" type="presParOf" srcId="{B994E732-D4B8-432D-B91F-987C80C6EBB5}" destId="{C769F36B-5514-4183-8932-CC21B5E2F682}" srcOrd="2" destOrd="0" presId="urn:microsoft.com/office/officeart/2018/2/layout/IconVerticalSolidList"/>
    <dgm:cxn modelId="{01A0ECA9-A0B2-4AE4-875D-0D9B706BF8C7}" type="presParOf" srcId="{C769F36B-5514-4183-8932-CC21B5E2F682}" destId="{5466D1AA-BDA6-4CD0-8FF6-4B4999E8CC1A}" srcOrd="0" destOrd="0" presId="urn:microsoft.com/office/officeart/2018/2/layout/IconVerticalSolidList"/>
    <dgm:cxn modelId="{B236BB91-17BF-4458-855D-36F85C6E652F}" type="presParOf" srcId="{C769F36B-5514-4183-8932-CC21B5E2F682}" destId="{EAED00FD-C3A4-46DE-86E5-9D9B3385C2DF}" srcOrd="1" destOrd="0" presId="urn:microsoft.com/office/officeart/2018/2/layout/IconVerticalSolidList"/>
    <dgm:cxn modelId="{7DEA787A-9EE8-44EB-A6DB-7B8837206964}" type="presParOf" srcId="{C769F36B-5514-4183-8932-CC21B5E2F682}" destId="{D941D713-3471-4574-B96B-9BEBFF0C173B}" srcOrd="2" destOrd="0" presId="urn:microsoft.com/office/officeart/2018/2/layout/IconVerticalSolidList"/>
    <dgm:cxn modelId="{4F362697-C14C-4A33-B92C-8B268839DE4E}" type="presParOf" srcId="{C769F36B-5514-4183-8932-CC21B5E2F682}" destId="{36247F65-2193-4238-AA28-BF5127B1790E}" srcOrd="3" destOrd="0" presId="urn:microsoft.com/office/officeart/2018/2/layout/IconVerticalSolidList"/>
    <dgm:cxn modelId="{0E2E85DF-4E4A-42B4-A2C7-1FA7FE76069F}" type="presParOf" srcId="{B994E732-D4B8-432D-B91F-987C80C6EBB5}" destId="{5A153B5A-A926-4144-B7D2-ECD3F7773565}" srcOrd="3" destOrd="0" presId="urn:microsoft.com/office/officeart/2018/2/layout/IconVerticalSolidList"/>
    <dgm:cxn modelId="{AB2A6994-7D29-4324-87EC-74FBBC279C87}" type="presParOf" srcId="{B994E732-D4B8-432D-B91F-987C80C6EBB5}" destId="{20A905A4-87A2-4C59-87DE-E191F4CE5773}" srcOrd="4" destOrd="0" presId="urn:microsoft.com/office/officeart/2018/2/layout/IconVerticalSolidList"/>
    <dgm:cxn modelId="{89CA0F5F-050E-464A-9056-39D73AD12EA5}" type="presParOf" srcId="{20A905A4-87A2-4C59-87DE-E191F4CE5773}" destId="{0F0664A9-DD4A-4462-BBDA-2AE5F40ECECD}" srcOrd="0" destOrd="0" presId="urn:microsoft.com/office/officeart/2018/2/layout/IconVerticalSolidList"/>
    <dgm:cxn modelId="{4BBD447F-CC87-42E2-9497-6EA5648A45C5}" type="presParOf" srcId="{20A905A4-87A2-4C59-87DE-E191F4CE5773}" destId="{426BAD8F-FC40-462C-9EA7-DBA43808BF7C}" srcOrd="1" destOrd="0" presId="urn:microsoft.com/office/officeart/2018/2/layout/IconVerticalSolidList"/>
    <dgm:cxn modelId="{1699CFA2-3E53-4C37-955F-ECAAAD9E0896}" type="presParOf" srcId="{20A905A4-87A2-4C59-87DE-E191F4CE5773}" destId="{93B8F127-5F7D-4C9F-9F90-D048DF364049}" srcOrd="2" destOrd="0" presId="urn:microsoft.com/office/officeart/2018/2/layout/IconVerticalSolidList"/>
    <dgm:cxn modelId="{64D1CD1E-6004-4083-8B34-1CCF2DB2AF7F}" type="presParOf" srcId="{20A905A4-87A2-4C59-87DE-E191F4CE5773}" destId="{F11FDC19-01BB-46B0-B1D3-4717F2747D96}" srcOrd="3" destOrd="0" presId="urn:microsoft.com/office/officeart/2018/2/layout/IconVerticalSolidList"/>
    <dgm:cxn modelId="{49AC8C1E-0A40-4F38-AF0A-FE642F8F5059}" type="presParOf" srcId="{B994E732-D4B8-432D-B91F-987C80C6EBB5}" destId="{990A3525-800F-40A6-A062-0C8CE6E69480}" srcOrd="5" destOrd="0" presId="urn:microsoft.com/office/officeart/2018/2/layout/IconVerticalSolidList"/>
    <dgm:cxn modelId="{ED16EB9B-AF5B-4F4B-A58A-1C57BBC3799C}" type="presParOf" srcId="{B994E732-D4B8-432D-B91F-987C80C6EBB5}" destId="{EC071BC9-FDF7-4708-BB49-7FD098443361}" srcOrd="6" destOrd="0" presId="urn:microsoft.com/office/officeart/2018/2/layout/IconVerticalSolidList"/>
    <dgm:cxn modelId="{815D212D-5BFC-4342-AE45-B6D1BD65EDC6}" type="presParOf" srcId="{EC071BC9-FDF7-4708-BB49-7FD098443361}" destId="{FD036F30-FE27-43BD-BBDC-8716D0D5F675}" srcOrd="0" destOrd="0" presId="urn:microsoft.com/office/officeart/2018/2/layout/IconVerticalSolidList"/>
    <dgm:cxn modelId="{467E04B5-767B-4EBB-B9C8-1183E1F7FD0C}" type="presParOf" srcId="{EC071BC9-FDF7-4708-BB49-7FD098443361}" destId="{7CA31483-21A8-44C1-837A-1170F162031C}" srcOrd="1" destOrd="0" presId="urn:microsoft.com/office/officeart/2018/2/layout/IconVerticalSolidList"/>
    <dgm:cxn modelId="{19C1CF13-04AB-4278-B39B-CB4E246BEE83}" type="presParOf" srcId="{EC071BC9-FDF7-4708-BB49-7FD098443361}" destId="{247DECC9-9008-4E5A-8F4F-00B0F2DFC95B}" srcOrd="2" destOrd="0" presId="urn:microsoft.com/office/officeart/2018/2/layout/IconVerticalSolidList"/>
    <dgm:cxn modelId="{0A827F2B-42FD-42B7-BF19-3CA8B96623B9}" type="presParOf" srcId="{EC071BC9-FDF7-4708-BB49-7FD098443361}" destId="{348ECCF7-679B-443C-A5B1-5CAEDF3A20C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ABDA11-A942-423F-90B9-5ECB2B0BEA8E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2ABB066F-D899-4298-816B-CB641D862079}">
      <dgm:prSet/>
      <dgm:spPr/>
      <dgm:t>
        <a:bodyPr/>
        <a:lstStyle/>
        <a:p>
          <a:r>
            <a:rPr lang="es-ES" b="1" dirty="0"/>
            <a:t>Campañas de Performance Max (PMAX):</a:t>
          </a:r>
          <a:r>
            <a:rPr lang="es-ES" dirty="0"/>
            <a:t> Esenciales para e-</a:t>
          </a:r>
          <a:r>
            <a:rPr lang="es-ES" dirty="0" err="1"/>
            <a:t>commerce</a:t>
          </a:r>
          <a:r>
            <a:rPr lang="es-ES" dirty="0"/>
            <a:t>. Google automatiza la aparición en Shopping, YouTube, Gmail y </a:t>
          </a:r>
          <a:r>
            <a:rPr lang="es-ES" dirty="0" err="1"/>
            <a:t>Display</a:t>
          </a:r>
          <a:r>
            <a:rPr lang="es-ES" dirty="0"/>
            <a:t> utilizando el </a:t>
          </a:r>
          <a:r>
            <a:rPr lang="es-ES" dirty="0" err="1"/>
            <a:t>feed</a:t>
          </a:r>
          <a:r>
            <a:rPr lang="es-ES" dirty="0"/>
            <a:t> de productos de la tienda para buscar usuarios con alta intención de compra.</a:t>
          </a:r>
          <a:endParaRPr lang="en-US" dirty="0"/>
        </a:p>
      </dgm:t>
    </dgm:pt>
    <dgm:pt modelId="{B2B0E1EA-34E9-4852-9DB8-C458BB431AB0}" type="parTrans" cxnId="{6CE5F741-0227-467B-8FE2-457ED43CBC48}">
      <dgm:prSet/>
      <dgm:spPr/>
      <dgm:t>
        <a:bodyPr/>
        <a:lstStyle/>
        <a:p>
          <a:endParaRPr lang="en-US"/>
        </a:p>
      </dgm:t>
    </dgm:pt>
    <dgm:pt modelId="{585F0A92-F1D4-40E5-8225-AAE7425EFF81}" type="sibTrans" cxnId="{6CE5F741-0227-467B-8FE2-457ED43CBC48}">
      <dgm:prSet/>
      <dgm:spPr/>
      <dgm:t>
        <a:bodyPr/>
        <a:lstStyle/>
        <a:p>
          <a:endParaRPr lang="en-US"/>
        </a:p>
      </dgm:t>
    </dgm:pt>
    <dgm:pt modelId="{54A1A018-3210-4B55-8E70-E9B55841EDCE}">
      <dgm:prSet/>
      <dgm:spPr/>
      <dgm:t>
        <a:bodyPr/>
        <a:lstStyle/>
        <a:p>
          <a:r>
            <a:rPr lang="es-ES" b="1"/>
            <a:t>Demand Gen (Generación de Demanda):</a:t>
          </a:r>
          <a:r>
            <a:rPr lang="es-ES"/>
            <a:t> Excelente para el perfil estético y de estilo de vida de Minimalism. Servirá para impactar a nuestro Buyer Persona con vídeos (YouTube/Shorts) e imágenes inspiracionales (Discover, Gmail) mientras navegan, despertando el deseo de compra de la marca.</a:t>
          </a:r>
          <a:endParaRPr lang="en-US"/>
        </a:p>
      </dgm:t>
    </dgm:pt>
    <dgm:pt modelId="{011A6C39-5089-4E44-BAFE-472E5407805F}" type="parTrans" cxnId="{DDAB5107-E9B6-4DBB-8784-A42D72F82A22}">
      <dgm:prSet/>
      <dgm:spPr/>
      <dgm:t>
        <a:bodyPr/>
        <a:lstStyle/>
        <a:p>
          <a:endParaRPr lang="en-US"/>
        </a:p>
      </dgm:t>
    </dgm:pt>
    <dgm:pt modelId="{7B6679C9-9524-4680-B99D-1CD7D6F92F25}" type="sibTrans" cxnId="{DDAB5107-E9B6-4DBB-8784-A42D72F82A22}">
      <dgm:prSet/>
      <dgm:spPr/>
      <dgm:t>
        <a:bodyPr/>
        <a:lstStyle/>
        <a:p>
          <a:endParaRPr lang="en-US"/>
        </a:p>
      </dgm:t>
    </dgm:pt>
    <dgm:pt modelId="{42825DBD-2F70-43D6-A8EE-4B0957BF484C}" type="pres">
      <dgm:prSet presAssocID="{E3ABDA11-A942-423F-90B9-5ECB2B0BEA8E}" presName="root" presStyleCnt="0">
        <dgm:presLayoutVars>
          <dgm:dir/>
          <dgm:resizeHandles val="exact"/>
        </dgm:presLayoutVars>
      </dgm:prSet>
      <dgm:spPr/>
    </dgm:pt>
    <dgm:pt modelId="{7B273351-4E91-4956-B310-1BDCAD67C34D}" type="pres">
      <dgm:prSet presAssocID="{2ABB066F-D899-4298-816B-CB641D862079}" presName="compNode" presStyleCnt="0"/>
      <dgm:spPr/>
    </dgm:pt>
    <dgm:pt modelId="{47C9108D-B3BA-49AF-9387-589EDB69DFD2}" type="pres">
      <dgm:prSet presAssocID="{2ABB066F-D899-4298-816B-CB641D862079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hopping cart"/>
        </a:ext>
      </dgm:extLst>
    </dgm:pt>
    <dgm:pt modelId="{49E1E3BC-5295-4AF4-BB43-27B03B7096C8}" type="pres">
      <dgm:prSet presAssocID="{2ABB066F-D899-4298-816B-CB641D862079}" presName="spaceRect" presStyleCnt="0"/>
      <dgm:spPr/>
    </dgm:pt>
    <dgm:pt modelId="{80527952-7579-4C60-8A73-D8C754A46A3B}" type="pres">
      <dgm:prSet presAssocID="{2ABB066F-D899-4298-816B-CB641D862079}" presName="textRect" presStyleLbl="revTx" presStyleIdx="0" presStyleCnt="2">
        <dgm:presLayoutVars>
          <dgm:chMax val="1"/>
          <dgm:chPref val="1"/>
        </dgm:presLayoutVars>
      </dgm:prSet>
      <dgm:spPr/>
    </dgm:pt>
    <dgm:pt modelId="{0931D152-6D63-40AD-86F4-EB06DD9C8B00}" type="pres">
      <dgm:prSet presAssocID="{585F0A92-F1D4-40E5-8225-AAE7425EFF81}" presName="sibTrans" presStyleCnt="0"/>
      <dgm:spPr/>
    </dgm:pt>
    <dgm:pt modelId="{10BA5E10-3626-4338-A3B0-8F55CFB89D5F}" type="pres">
      <dgm:prSet presAssocID="{54A1A018-3210-4B55-8E70-E9B55841EDCE}" presName="compNode" presStyleCnt="0"/>
      <dgm:spPr/>
    </dgm:pt>
    <dgm:pt modelId="{FC1951E1-6742-4239-944A-4C4216E6EEE5}" type="pres">
      <dgm:prSet presAssocID="{54A1A018-3210-4B55-8E70-E9B55841EDCE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DN"/>
        </a:ext>
      </dgm:extLst>
    </dgm:pt>
    <dgm:pt modelId="{71F46751-CB39-4E74-B614-45FDA33A90D7}" type="pres">
      <dgm:prSet presAssocID="{54A1A018-3210-4B55-8E70-E9B55841EDCE}" presName="spaceRect" presStyleCnt="0"/>
      <dgm:spPr/>
    </dgm:pt>
    <dgm:pt modelId="{87D6AF92-9518-450D-9419-ED3DF0DAFB76}" type="pres">
      <dgm:prSet presAssocID="{54A1A018-3210-4B55-8E70-E9B55841EDCE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DDAB5107-E9B6-4DBB-8784-A42D72F82A22}" srcId="{E3ABDA11-A942-423F-90B9-5ECB2B0BEA8E}" destId="{54A1A018-3210-4B55-8E70-E9B55841EDCE}" srcOrd="1" destOrd="0" parTransId="{011A6C39-5089-4E44-BAFE-472E5407805F}" sibTransId="{7B6679C9-9524-4680-B99D-1CD7D6F92F25}"/>
    <dgm:cxn modelId="{6CE5F741-0227-467B-8FE2-457ED43CBC48}" srcId="{E3ABDA11-A942-423F-90B9-5ECB2B0BEA8E}" destId="{2ABB066F-D899-4298-816B-CB641D862079}" srcOrd="0" destOrd="0" parTransId="{B2B0E1EA-34E9-4852-9DB8-C458BB431AB0}" sibTransId="{585F0A92-F1D4-40E5-8225-AAE7425EFF81}"/>
    <dgm:cxn modelId="{D693C646-10E3-4312-94F2-C0C87FF96A3F}" type="presOf" srcId="{E3ABDA11-A942-423F-90B9-5ECB2B0BEA8E}" destId="{42825DBD-2F70-43D6-A8EE-4B0957BF484C}" srcOrd="0" destOrd="0" presId="urn:microsoft.com/office/officeart/2018/2/layout/IconLabelList"/>
    <dgm:cxn modelId="{E9AA2CAA-7210-43AA-8444-6EBD43656FF1}" type="presOf" srcId="{54A1A018-3210-4B55-8E70-E9B55841EDCE}" destId="{87D6AF92-9518-450D-9419-ED3DF0DAFB76}" srcOrd="0" destOrd="0" presId="urn:microsoft.com/office/officeart/2018/2/layout/IconLabelList"/>
    <dgm:cxn modelId="{793F4DE0-70D2-46E2-B910-CE8F6C6AF8CE}" type="presOf" srcId="{2ABB066F-D899-4298-816B-CB641D862079}" destId="{80527952-7579-4C60-8A73-D8C754A46A3B}" srcOrd="0" destOrd="0" presId="urn:microsoft.com/office/officeart/2018/2/layout/IconLabelList"/>
    <dgm:cxn modelId="{5855F3B1-349B-4EBF-9D1A-E00F1399696E}" type="presParOf" srcId="{42825DBD-2F70-43D6-A8EE-4B0957BF484C}" destId="{7B273351-4E91-4956-B310-1BDCAD67C34D}" srcOrd="0" destOrd="0" presId="urn:microsoft.com/office/officeart/2018/2/layout/IconLabelList"/>
    <dgm:cxn modelId="{989AEF5D-70EC-415D-9610-A095BFDF7556}" type="presParOf" srcId="{7B273351-4E91-4956-B310-1BDCAD67C34D}" destId="{47C9108D-B3BA-49AF-9387-589EDB69DFD2}" srcOrd="0" destOrd="0" presId="urn:microsoft.com/office/officeart/2018/2/layout/IconLabelList"/>
    <dgm:cxn modelId="{000FFFBF-0A56-445A-9A9C-5EF61BB40321}" type="presParOf" srcId="{7B273351-4E91-4956-B310-1BDCAD67C34D}" destId="{49E1E3BC-5295-4AF4-BB43-27B03B7096C8}" srcOrd="1" destOrd="0" presId="urn:microsoft.com/office/officeart/2018/2/layout/IconLabelList"/>
    <dgm:cxn modelId="{BF2C6BA5-0FED-494A-BFC4-BB6CA0FE7A0A}" type="presParOf" srcId="{7B273351-4E91-4956-B310-1BDCAD67C34D}" destId="{80527952-7579-4C60-8A73-D8C754A46A3B}" srcOrd="2" destOrd="0" presId="urn:microsoft.com/office/officeart/2018/2/layout/IconLabelList"/>
    <dgm:cxn modelId="{7CC6FD59-D67F-48C9-9A19-92FB0D058D6F}" type="presParOf" srcId="{42825DBD-2F70-43D6-A8EE-4B0957BF484C}" destId="{0931D152-6D63-40AD-86F4-EB06DD9C8B00}" srcOrd="1" destOrd="0" presId="urn:microsoft.com/office/officeart/2018/2/layout/IconLabelList"/>
    <dgm:cxn modelId="{3AEC2A30-2C45-4D84-8E97-B1BC2422F71A}" type="presParOf" srcId="{42825DBD-2F70-43D6-A8EE-4B0957BF484C}" destId="{10BA5E10-3626-4338-A3B0-8F55CFB89D5F}" srcOrd="2" destOrd="0" presId="urn:microsoft.com/office/officeart/2018/2/layout/IconLabelList"/>
    <dgm:cxn modelId="{87F48DED-CF0B-49A6-86C3-CB8A6287F5F9}" type="presParOf" srcId="{10BA5E10-3626-4338-A3B0-8F55CFB89D5F}" destId="{FC1951E1-6742-4239-944A-4C4216E6EEE5}" srcOrd="0" destOrd="0" presId="urn:microsoft.com/office/officeart/2018/2/layout/IconLabelList"/>
    <dgm:cxn modelId="{BC49C3B3-4640-419C-9B6B-CB24F2C599FC}" type="presParOf" srcId="{10BA5E10-3626-4338-A3B0-8F55CFB89D5F}" destId="{71F46751-CB39-4E74-B614-45FDA33A90D7}" srcOrd="1" destOrd="0" presId="urn:microsoft.com/office/officeart/2018/2/layout/IconLabelList"/>
    <dgm:cxn modelId="{34469BE0-6777-4CD8-B3E5-0A2E00403A1F}" type="presParOf" srcId="{10BA5E10-3626-4338-A3B0-8F55CFB89D5F}" destId="{87D6AF92-9518-450D-9419-ED3DF0DAFB76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419D19-A1A2-4ABA-ABBB-085454F66CA8}">
      <dsp:nvSpPr>
        <dsp:cNvPr id="0" name=""/>
        <dsp:cNvSpPr/>
      </dsp:nvSpPr>
      <dsp:spPr>
        <a:xfrm>
          <a:off x="0" y="1683"/>
          <a:ext cx="9404352" cy="85327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9C6ED2-3C63-47AA-9C75-AF367D7AE878}">
      <dsp:nvSpPr>
        <dsp:cNvPr id="0" name=""/>
        <dsp:cNvSpPr/>
      </dsp:nvSpPr>
      <dsp:spPr>
        <a:xfrm>
          <a:off x="258116" y="193670"/>
          <a:ext cx="469302" cy="46930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C57362-21FD-4CEF-B43F-212504BED588}">
      <dsp:nvSpPr>
        <dsp:cNvPr id="0" name=""/>
        <dsp:cNvSpPr/>
      </dsp:nvSpPr>
      <dsp:spPr>
        <a:xfrm>
          <a:off x="985535" y="1683"/>
          <a:ext cx="8418816" cy="8532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305" tIns="90305" rIns="90305" bIns="90305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b="1" kern="1200"/>
            <a:t>Perfil demográfico:</a:t>
          </a:r>
          <a:r>
            <a:rPr lang="es-ES" sz="1500" kern="1200"/>
            <a:t> 32 años, vive en Madrid, trabaja como Diseñador UX (teletrabajo híbrido). Ingresos: 32.000€/año.</a:t>
          </a:r>
          <a:endParaRPr lang="en-US" sz="1500" kern="1200"/>
        </a:p>
      </dsp:txBody>
      <dsp:txXfrm>
        <a:off x="985535" y="1683"/>
        <a:ext cx="8418816" cy="853277"/>
      </dsp:txXfrm>
    </dsp:sp>
    <dsp:sp modelId="{5466D1AA-BDA6-4CD0-8FF6-4B4999E8CC1A}">
      <dsp:nvSpPr>
        <dsp:cNvPr id="0" name=""/>
        <dsp:cNvSpPr/>
      </dsp:nvSpPr>
      <dsp:spPr>
        <a:xfrm>
          <a:off x="0" y="1068280"/>
          <a:ext cx="9404352" cy="85327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ED00FD-C3A4-46DE-86E5-9D9B3385C2DF}">
      <dsp:nvSpPr>
        <dsp:cNvPr id="0" name=""/>
        <dsp:cNvSpPr/>
      </dsp:nvSpPr>
      <dsp:spPr>
        <a:xfrm>
          <a:off x="258116" y="1260267"/>
          <a:ext cx="469302" cy="46930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247F65-2193-4238-AA28-BF5127B1790E}">
      <dsp:nvSpPr>
        <dsp:cNvPr id="0" name=""/>
        <dsp:cNvSpPr/>
      </dsp:nvSpPr>
      <dsp:spPr>
        <a:xfrm>
          <a:off x="985535" y="1068280"/>
          <a:ext cx="8418816" cy="8532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305" tIns="90305" rIns="90305" bIns="90305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b="1" kern="1200"/>
            <a:t>Intereses:</a:t>
          </a:r>
          <a:r>
            <a:rPr lang="es-ES" sz="1500" kern="1200"/>
            <a:t> Sostenibilidad, tecnología, viajes de fin de semana, minimalismo y orden.</a:t>
          </a:r>
          <a:endParaRPr lang="en-US" sz="1500" kern="1200"/>
        </a:p>
      </dsp:txBody>
      <dsp:txXfrm>
        <a:off x="985535" y="1068280"/>
        <a:ext cx="8418816" cy="853277"/>
      </dsp:txXfrm>
    </dsp:sp>
    <dsp:sp modelId="{0F0664A9-DD4A-4462-BBDA-2AE5F40ECECD}">
      <dsp:nvSpPr>
        <dsp:cNvPr id="0" name=""/>
        <dsp:cNvSpPr/>
      </dsp:nvSpPr>
      <dsp:spPr>
        <a:xfrm>
          <a:off x="0" y="2134876"/>
          <a:ext cx="9404352" cy="85327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6BAD8F-FC40-462C-9EA7-DBA43808BF7C}">
      <dsp:nvSpPr>
        <dsp:cNvPr id="0" name=""/>
        <dsp:cNvSpPr/>
      </dsp:nvSpPr>
      <dsp:spPr>
        <a:xfrm>
          <a:off x="258116" y="2326864"/>
          <a:ext cx="469302" cy="46930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1FDC19-01BB-46B0-B1D3-4717F2747D96}">
      <dsp:nvSpPr>
        <dsp:cNvPr id="0" name=""/>
        <dsp:cNvSpPr/>
      </dsp:nvSpPr>
      <dsp:spPr>
        <a:xfrm>
          <a:off x="985535" y="2134876"/>
          <a:ext cx="8418816" cy="8532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305" tIns="90305" rIns="90305" bIns="90305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b="1" kern="1200"/>
            <a:t>Necesidades/Frustraciones:</a:t>
          </a:r>
          <a:r>
            <a:rPr lang="es-ES" sz="1500" kern="1200"/>
            <a:t> Está cansado de la "fast fashion" que se rompe a los tres lavados. Odia llevar ropa con logotipos gigantes y busca una mochila cómoda y bonita para llevar su portátil a los </a:t>
          </a:r>
          <a:r>
            <a:rPr lang="es-ES" sz="1500" i="1" kern="1200"/>
            <a:t>co-workings</a:t>
          </a:r>
          <a:r>
            <a:rPr lang="es-ES" sz="1500" kern="1200"/>
            <a:t> o de viaje.</a:t>
          </a:r>
          <a:endParaRPr lang="en-US" sz="1500" kern="1200"/>
        </a:p>
      </dsp:txBody>
      <dsp:txXfrm>
        <a:off x="985535" y="2134876"/>
        <a:ext cx="8418816" cy="853277"/>
      </dsp:txXfrm>
    </dsp:sp>
    <dsp:sp modelId="{FD036F30-FE27-43BD-BBDC-8716D0D5F675}">
      <dsp:nvSpPr>
        <dsp:cNvPr id="0" name=""/>
        <dsp:cNvSpPr/>
      </dsp:nvSpPr>
      <dsp:spPr>
        <a:xfrm>
          <a:off x="0" y="3201473"/>
          <a:ext cx="9404352" cy="85327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A31483-21A8-44C1-837A-1170F162031C}">
      <dsp:nvSpPr>
        <dsp:cNvPr id="0" name=""/>
        <dsp:cNvSpPr/>
      </dsp:nvSpPr>
      <dsp:spPr>
        <a:xfrm>
          <a:off x="258116" y="3393460"/>
          <a:ext cx="469302" cy="46930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8ECCF7-679B-443C-A5B1-5CAEDF3A20CE}">
      <dsp:nvSpPr>
        <dsp:cNvPr id="0" name=""/>
        <dsp:cNvSpPr/>
      </dsp:nvSpPr>
      <dsp:spPr>
        <a:xfrm>
          <a:off x="985535" y="3201473"/>
          <a:ext cx="8418816" cy="8532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305" tIns="90305" rIns="90305" bIns="90305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b="1" kern="1200"/>
            <a:t>Comportamiento de compra:</a:t>
          </a:r>
          <a:r>
            <a:rPr lang="es-ES" sz="1500" kern="1200"/>
            <a:t> Investiga mucho en internet antes de comprar. Valora las opiniones de otros usuarios y la transparencia en la fabricación.</a:t>
          </a:r>
          <a:endParaRPr lang="en-US" sz="1500" kern="1200"/>
        </a:p>
      </dsp:txBody>
      <dsp:txXfrm>
        <a:off x="985535" y="3201473"/>
        <a:ext cx="8418816" cy="8532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C9108D-B3BA-49AF-9387-589EDB69DFD2}">
      <dsp:nvSpPr>
        <dsp:cNvPr id="0" name=""/>
        <dsp:cNvSpPr/>
      </dsp:nvSpPr>
      <dsp:spPr>
        <a:xfrm>
          <a:off x="1937684" y="95371"/>
          <a:ext cx="1944000" cy="1944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527952-7579-4C60-8A73-D8C754A46A3B}">
      <dsp:nvSpPr>
        <dsp:cNvPr id="0" name=""/>
        <dsp:cNvSpPr/>
      </dsp:nvSpPr>
      <dsp:spPr>
        <a:xfrm>
          <a:off x="749684" y="2521405"/>
          <a:ext cx="4320000" cy="787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b="1" kern="1200" dirty="0"/>
            <a:t>Campañas de Performance Max (PMAX):</a:t>
          </a:r>
          <a:r>
            <a:rPr lang="es-ES" sz="1100" kern="1200" dirty="0"/>
            <a:t> Esenciales para e-</a:t>
          </a:r>
          <a:r>
            <a:rPr lang="es-ES" sz="1100" kern="1200" dirty="0" err="1"/>
            <a:t>commerce</a:t>
          </a:r>
          <a:r>
            <a:rPr lang="es-ES" sz="1100" kern="1200" dirty="0"/>
            <a:t>. Google automatiza la aparición en Shopping, YouTube, Gmail y </a:t>
          </a:r>
          <a:r>
            <a:rPr lang="es-ES" sz="1100" kern="1200" dirty="0" err="1"/>
            <a:t>Display</a:t>
          </a:r>
          <a:r>
            <a:rPr lang="es-ES" sz="1100" kern="1200" dirty="0"/>
            <a:t> utilizando el </a:t>
          </a:r>
          <a:r>
            <a:rPr lang="es-ES" sz="1100" kern="1200" dirty="0" err="1"/>
            <a:t>feed</a:t>
          </a:r>
          <a:r>
            <a:rPr lang="es-ES" sz="1100" kern="1200" dirty="0"/>
            <a:t> de productos de la tienda para buscar usuarios con alta intención de compra.</a:t>
          </a:r>
          <a:endParaRPr lang="en-US" sz="1100" kern="1200" dirty="0"/>
        </a:p>
      </dsp:txBody>
      <dsp:txXfrm>
        <a:off x="749684" y="2521405"/>
        <a:ext cx="4320000" cy="787500"/>
      </dsp:txXfrm>
    </dsp:sp>
    <dsp:sp modelId="{FC1951E1-6742-4239-944A-4C4216E6EEE5}">
      <dsp:nvSpPr>
        <dsp:cNvPr id="0" name=""/>
        <dsp:cNvSpPr/>
      </dsp:nvSpPr>
      <dsp:spPr>
        <a:xfrm>
          <a:off x="7013685" y="95371"/>
          <a:ext cx="1944000" cy="1944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D6AF92-9518-450D-9419-ED3DF0DAFB76}">
      <dsp:nvSpPr>
        <dsp:cNvPr id="0" name=""/>
        <dsp:cNvSpPr/>
      </dsp:nvSpPr>
      <dsp:spPr>
        <a:xfrm>
          <a:off x="5825684" y="2521405"/>
          <a:ext cx="4320000" cy="787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b="1" kern="1200"/>
            <a:t>Demand Gen (Generación de Demanda):</a:t>
          </a:r>
          <a:r>
            <a:rPr lang="es-ES" sz="1100" kern="1200"/>
            <a:t> Excelente para el perfil estético y de estilo de vida de Minimalism. Servirá para impactar a nuestro Buyer Persona con vídeos (YouTube/Shorts) e imágenes inspiracionales (Discover, Gmail) mientras navegan, despertando el deseo de compra de la marca.</a:t>
          </a:r>
          <a:endParaRPr lang="en-US" sz="1100" kern="1200"/>
        </a:p>
      </dsp:txBody>
      <dsp:txXfrm>
        <a:off x="5825684" y="2521405"/>
        <a:ext cx="4320000" cy="7875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02FE-0D36-4A4B-AD15-62F9DEE2D561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38FFC-A505-4DDE-A66A-94675AD58B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4476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02FE-0D36-4A4B-AD15-62F9DEE2D561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38FFC-A505-4DDE-A66A-94675AD58B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3295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02FE-0D36-4A4B-AD15-62F9DEE2D561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38FFC-A505-4DDE-A66A-94675AD58B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22391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02FE-0D36-4A4B-AD15-62F9DEE2D561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38FFC-A505-4DDE-A66A-94675AD58B2C}" type="slidenum">
              <a:rPr lang="es-ES" smtClean="0"/>
              <a:t>‹Nº›</a:t>
            </a:fld>
            <a:endParaRPr lang="es-E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230197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02FE-0D36-4A4B-AD15-62F9DEE2D561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38FFC-A505-4DDE-A66A-94675AD58B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267304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02FE-0D36-4A4B-AD15-62F9DEE2D561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38FFC-A505-4DDE-A66A-94675AD58B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94997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02FE-0D36-4A4B-AD15-62F9DEE2D561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38FFC-A505-4DDE-A66A-94675AD58B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165567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02FE-0D36-4A4B-AD15-62F9DEE2D561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38FFC-A505-4DDE-A66A-94675AD58B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59015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02FE-0D36-4A4B-AD15-62F9DEE2D561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38FFC-A505-4DDE-A66A-94675AD58B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8448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02FE-0D36-4A4B-AD15-62F9DEE2D561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38FFC-A505-4DDE-A66A-94675AD58B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379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02FE-0D36-4A4B-AD15-62F9DEE2D561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38FFC-A505-4DDE-A66A-94675AD58B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6708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02FE-0D36-4A4B-AD15-62F9DEE2D561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38FFC-A505-4DDE-A66A-94675AD58B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4896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02FE-0D36-4A4B-AD15-62F9DEE2D561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38FFC-A505-4DDE-A66A-94675AD58B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9911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02FE-0D36-4A4B-AD15-62F9DEE2D561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38FFC-A505-4DDE-A66A-94675AD58B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2505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02FE-0D36-4A4B-AD15-62F9DEE2D561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38FFC-A505-4DDE-A66A-94675AD58B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443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02FE-0D36-4A4B-AD15-62F9DEE2D561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38FFC-A505-4DDE-A66A-94675AD58B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1694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02FE-0D36-4A4B-AD15-62F9DEE2D561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38FFC-A505-4DDE-A66A-94675AD58B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6319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31502FE-0D36-4A4B-AD15-62F9DEE2D561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38FFC-A505-4DDE-A66A-94675AD58B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513244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C16A27-5AEE-860D-FAB3-B0B61281FB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1051" y="1634612"/>
            <a:ext cx="10869898" cy="2760405"/>
          </a:xfrm>
        </p:spPr>
        <p:txBody>
          <a:bodyPr/>
          <a:lstStyle/>
          <a:p>
            <a:pPr algn="ctr"/>
            <a:r>
              <a:rPr lang="es-ES" dirty="0"/>
              <a:t>Estrategia PPC para el sitio web minimalismbrand.com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7BF1D46-2B8D-4FB7-F836-220D23A3E7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/>
              <a:t>Realizado por EDUARDO DE STEFANO VILLENA</a:t>
            </a:r>
          </a:p>
        </p:txBody>
      </p:sp>
    </p:spTree>
    <p:extLst>
      <p:ext uri="{BB962C8B-B14F-4D97-AF65-F5344CB8AC3E}">
        <p14:creationId xmlns:p14="http://schemas.microsoft.com/office/powerpoint/2010/main" val="678225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84A431-3C79-2EB2-0823-AE41F7A00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Análisis de periodo de activación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73A62B2-6602-A919-3314-F8165E0F48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293" y="1728453"/>
            <a:ext cx="8946541" cy="4195481"/>
          </a:xfrm>
        </p:spPr>
        <p:txBody>
          <a:bodyPr>
            <a:normAutofit/>
          </a:bodyPr>
          <a:lstStyle/>
          <a:p>
            <a:r>
              <a:rPr lang="es-ES" dirty="0"/>
              <a:t>Basándonos en el análisis de Google </a:t>
            </a:r>
            <a:r>
              <a:rPr lang="es-ES" dirty="0" err="1"/>
              <a:t>Trends</a:t>
            </a:r>
            <a:r>
              <a:rPr lang="es-ES" dirty="0"/>
              <a:t>, observamos que el producto estrella de </a:t>
            </a:r>
            <a:r>
              <a:rPr lang="es-ES" dirty="0" err="1"/>
              <a:t>Minimalism</a:t>
            </a:r>
            <a:r>
              <a:rPr lang="es-ES" dirty="0"/>
              <a:t> (mochilas) presenta dos picos estacionales claros: principios de agosto (mochilas de viaje para vacaciones) y principios de septiembre (mochila urbana / vuelta al trabajo/oficina). Adicionalmente, el periodo de Black Friday (finales de noviembre) y Navidad representa el pico de demanda más alto del año. </a:t>
            </a:r>
          </a:p>
          <a:p>
            <a:r>
              <a:rPr lang="es-ES" dirty="0"/>
              <a:t>Por tanto, justificamos una estrategia </a:t>
            </a:r>
            <a:r>
              <a:rPr lang="es-ES" dirty="0" err="1"/>
              <a:t>Always-On</a:t>
            </a:r>
            <a:r>
              <a:rPr lang="es-ES" dirty="0"/>
              <a:t>, para mantener la cuota de mercado en básicos, pero con una redistribución del presupuesto de 10.000€ asignando un 40% del mismo de forma concentrada en los periodos de mayor estacionalidad (Agosto-Septiembre y Noviembre-Diciembre) para maximizar las ventas cuando el volumen de búsqueda es mayor.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521419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39704A-AB2A-3426-C289-7C82C5AAD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3300" y="259468"/>
            <a:ext cx="6885399" cy="700265"/>
          </a:xfrm>
        </p:spPr>
        <p:txBody>
          <a:bodyPr/>
          <a:lstStyle/>
          <a:p>
            <a:r>
              <a:rPr lang="es-ES"/>
              <a:t>Estructura en Google Ads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CDCBB2C-40E1-17BE-75B4-C408B93650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9B11B50-556F-274B-DF19-315B6868FC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2104" y="1096415"/>
            <a:ext cx="9807790" cy="5502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294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9B8FD4-CDEB-4EB4-B4DE-C89E11938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:a16="http://schemas.microsoft.com/office/drawing/2014/main" id="{5A2E3D1D-9E9F-4739-BA14-D4D7FA9FB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FFB365B-E9DC-4859-B8AB-CB83EEBE4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ADAB9C8-EB37-4914-A699-C716FC8FE4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41626F2-CFE2-6A0D-A1F0-DA5158FF0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es-ES">
                <a:solidFill>
                  <a:schemeClr val="bg2"/>
                </a:solidFill>
              </a:rPr>
              <a:t>Planificación Financiera y KPI Estimados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D511FBB0-478E-0ADC-E58A-3A8FA9F812B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204109" y="1645920"/>
                <a:ext cx="6269434" cy="447082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s-ES" b="1" dirty="0"/>
                  <a:t>Cálculo del Volumen de Clics</a:t>
                </a:r>
              </a:p>
              <a:p>
                <a:endParaRPr lang="es-E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s-ES" i="0" smtClean="0">
                          <a:latin typeface="Cambria Math" panose="02040503050406030204" pitchFamily="18" charset="0"/>
                        </a:rPr>
                        <m:t>Volumen</m:t>
                      </m:r>
                      <m:r>
                        <m:rPr>
                          <m:nor/>
                        </m:rPr>
                        <a:rPr lang="es-ES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s-ES" i="0" smtClean="0">
                          <a:latin typeface="Cambria Math" panose="02040503050406030204" pitchFamily="18" charset="0"/>
                        </a:rPr>
                        <m:t>de</m:t>
                      </m:r>
                      <m:r>
                        <m:rPr>
                          <m:nor/>
                        </m:rPr>
                        <a:rPr lang="es-ES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s-ES" i="0" smtClean="0">
                          <a:latin typeface="Cambria Math" panose="02040503050406030204" pitchFamily="18" charset="0"/>
                        </a:rPr>
                        <m:t>Clics</m:t>
                      </m:r>
                      <m:r>
                        <a:rPr lang="es-E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s-ES" i="0">
                              <a:latin typeface="Cambria Math" panose="02040503050406030204" pitchFamily="18" charset="0"/>
                            </a:rPr>
                            <m:t>Presupuesto</m:t>
                          </m:r>
                          <m:r>
                            <m:rPr>
                              <m:nor/>
                            </m:rPr>
                            <a:rPr lang="es-ES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s-ES" i="0">
                              <a:latin typeface="Cambria Math" panose="02040503050406030204" pitchFamily="18" charset="0"/>
                            </a:rPr>
                            <m:t>Total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s-ES" i="0">
                              <a:latin typeface="Cambria Math" panose="02040503050406030204" pitchFamily="18" charset="0"/>
                            </a:rPr>
                            <m:t>CPC</m:t>
                          </m:r>
                          <m:r>
                            <m:rPr>
                              <m:nor/>
                            </m:rPr>
                            <a:rPr lang="es-ES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s-ES" i="0">
                              <a:latin typeface="Cambria Math" panose="02040503050406030204" pitchFamily="18" charset="0"/>
                            </a:rPr>
                            <m:t>Medio</m:t>
                          </m:r>
                        </m:den>
                      </m:f>
                      <m:r>
                        <a:rPr lang="es-E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i="1">
                              <a:latin typeface="Cambria Math" panose="02040503050406030204" pitchFamily="18" charset="0"/>
                            </a:rPr>
                            <m:t>10.000€</m:t>
                          </m:r>
                        </m:num>
                        <m:den>
                          <m:r>
                            <a:rPr lang="es-ES" i="1">
                              <a:latin typeface="Cambria Math" panose="02040503050406030204" pitchFamily="18" charset="0"/>
                            </a:rPr>
                            <m:t>0,80€</m:t>
                          </m:r>
                        </m:den>
                      </m:f>
                      <m:r>
                        <a:rPr lang="es-E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i="1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s-ES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s-ES" i="1">
                          <a:latin typeface="Cambria Math" panose="02040503050406030204" pitchFamily="18" charset="0"/>
                        </a:rPr>
                        <m:t>𝟓𝟎𝟎</m:t>
                      </m:r>
                      <m:r>
                        <m:rPr>
                          <m:nor/>
                        </m:rPr>
                        <a:rPr lang="es-ES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s-ES" i="0">
                          <a:latin typeface="Cambria Math" panose="02040503050406030204" pitchFamily="18" charset="0"/>
                        </a:rPr>
                        <m:t>𝐜𝐥𝐢𝐜𝐬</m:t>
                      </m:r>
                    </m:oMath>
                  </m:oMathPara>
                </a14:m>
                <a:endParaRPr lang="es-ES" dirty="0"/>
              </a:p>
              <a:p>
                <a:pPr marL="0" indent="0">
                  <a:buNone/>
                </a:pPr>
                <a:endParaRPr lang="es-ES" dirty="0"/>
              </a:p>
              <a:p>
                <a:pPr marL="0" indent="0">
                  <a:buNone/>
                </a:pPr>
                <a:r>
                  <a:rPr lang="es-ES" b="1" dirty="0"/>
                  <a:t>Cálculo del Volumen de Impresiones</a:t>
                </a:r>
              </a:p>
              <a:p>
                <a:pPr marL="0" indent="0">
                  <a:buNone/>
                </a:pPr>
                <a:endParaRPr lang="es-ES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s-ES" b="1" i="0" smtClean="0">
                          <a:latin typeface="Cambria Math" panose="02040503050406030204" pitchFamily="18" charset="0"/>
                        </a:rPr>
                        <m:t>Volumen</m:t>
                      </m:r>
                      <m:r>
                        <m:rPr>
                          <m:nor/>
                        </m:rPr>
                        <a:rPr lang="es-ES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s-ES" b="1" i="0" smtClean="0">
                          <a:latin typeface="Cambria Math" panose="02040503050406030204" pitchFamily="18" charset="0"/>
                        </a:rPr>
                        <m:t>de</m:t>
                      </m:r>
                      <m:r>
                        <m:rPr>
                          <m:nor/>
                        </m:rPr>
                        <a:rPr lang="es-ES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s-ES" b="1" i="0" smtClean="0">
                          <a:latin typeface="Cambria Math" panose="02040503050406030204" pitchFamily="18" charset="0"/>
                        </a:rPr>
                        <m:t>Impresiones</m:t>
                      </m:r>
                      <m:r>
                        <a:rPr lang="es-ES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s-ES" b="1" i="0">
                              <a:latin typeface="Cambria Math" panose="02040503050406030204" pitchFamily="18" charset="0"/>
                            </a:rPr>
                            <m:t>Volumen</m:t>
                          </m:r>
                          <m:r>
                            <m:rPr>
                              <m:nor/>
                            </m:rPr>
                            <a:rPr lang="es-ES" b="1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s-ES" b="1" i="0">
                              <a:latin typeface="Cambria Math" panose="02040503050406030204" pitchFamily="18" charset="0"/>
                            </a:rPr>
                            <m:t>de</m:t>
                          </m:r>
                          <m:r>
                            <m:rPr>
                              <m:nor/>
                            </m:rPr>
                            <a:rPr lang="es-ES" b="1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s-ES" b="1" i="0">
                              <a:latin typeface="Cambria Math" panose="02040503050406030204" pitchFamily="18" charset="0"/>
                            </a:rPr>
                            <m:t>Clics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s-ES" b="1" i="0">
                              <a:latin typeface="Cambria Math" panose="02040503050406030204" pitchFamily="18" charset="0"/>
                            </a:rPr>
                            <m:t>CTR</m:t>
                          </m:r>
                          <m:r>
                            <m:rPr>
                              <m:nor/>
                            </m:rPr>
                            <a:rPr lang="es-ES" b="1" i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m:rPr>
                              <m:nor/>
                            </m:rPr>
                            <a:rPr lang="es-ES" b="1" i="0">
                              <a:latin typeface="Cambria Math" panose="02040503050406030204" pitchFamily="18" charset="0"/>
                            </a:rPr>
                            <m:t>en</m:t>
                          </m:r>
                          <m:r>
                            <m:rPr>
                              <m:nor/>
                            </m:rPr>
                            <a:rPr lang="es-ES" b="1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s-ES" b="1" i="0">
                              <a:latin typeface="Cambria Math" panose="02040503050406030204" pitchFamily="18" charset="0"/>
                            </a:rPr>
                            <m:t>decimales</m:t>
                          </m:r>
                          <m:r>
                            <m:rPr>
                              <m:nor/>
                            </m:rPr>
                            <a:rPr lang="es-ES" b="1" i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s-ES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b="1" i="1">
                              <a:latin typeface="Cambria Math" panose="02040503050406030204" pitchFamily="18" charset="0"/>
                            </a:rPr>
                            <m:t>𝟏𝟐</m:t>
                          </m:r>
                          <m:r>
                            <a:rPr lang="es-ES" b="1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s-ES" b="1" i="1">
                              <a:latin typeface="Cambria Math" panose="02040503050406030204" pitchFamily="18" charset="0"/>
                            </a:rPr>
                            <m:t>𝟓𝟎𝟎</m:t>
                          </m:r>
                        </m:num>
                        <m:den>
                          <m:r>
                            <a:rPr lang="es-ES" b="1" i="1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s-ES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s-ES" b="1" i="1">
                              <a:latin typeface="Cambria Math" panose="02040503050406030204" pitchFamily="18" charset="0"/>
                            </a:rPr>
                            <m:t>𝟎𝟒</m:t>
                          </m:r>
                        </m:den>
                      </m:f>
                      <m:r>
                        <a:rPr lang="es-ES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b="1" i="1">
                          <a:latin typeface="Cambria Math" panose="02040503050406030204" pitchFamily="18" charset="0"/>
                        </a:rPr>
                        <m:t>𝟑𝟏𝟐</m:t>
                      </m:r>
                      <m:r>
                        <a:rPr lang="es-ES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s-ES" b="1" i="1">
                          <a:latin typeface="Cambria Math" panose="02040503050406030204" pitchFamily="18" charset="0"/>
                        </a:rPr>
                        <m:t>𝟓𝟎𝟎</m:t>
                      </m:r>
                      <m:r>
                        <m:rPr>
                          <m:nor/>
                        </m:rPr>
                        <a:rPr lang="es-ES" b="1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s-ES" b="1" i="0">
                          <a:latin typeface="Cambria Math" panose="02040503050406030204" pitchFamily="18" charset="0"/>
                        </a:rPr>
                        <m:t>𝐢𝐦𝐩𝐫𝐞𝐬𝐢𝐨𝐧𝐞𝐬</m:t>
                      </m:r>
                    </m:oMath>
                  </m:oMathPara>
                </a14:m>
                <a:endParaRPr lang="es-ES" b="1" dirty="0"/>
              </a:p>
            </p:txBody>
          </p:sp>
        </mc:Choice>
        <mc:Fallback xmlns="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D511FBB0-478E-0ADC-E58A-3A8FA9F812B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204109" y="1645920"/>
                <a:ext cx="6269434" cy="4470821"/>
              </a:xfrm>
              <a:blipFill>
                <a:blip r:embed="rId3"/>
                <a:stretch>
                  <a:fillRect l="-1070" t="-682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6263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9B8FD4-CDEB-4EB4-B4DE-C89E11938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:a16="http://schemas.microsoft.com/office/drawing/2014/main" id="{5A2E3D1D-9E9F-4739-BA14-D4D7FA9FB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FFB365B-E9DC-4859-B8AB-CB83EEBE4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ADAB9C8-EB37-4914-A699-C716FC8FE4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DBA27F7-E28B-B675-8A56-BCBE6F957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es-ES" dirty="0">
                <a:solidFill>
                  <a:schemeClr val="bg2"/>
                </a:solidFill>
              </a:rPr>
              <a:t>Planificación Financiera y KPI Estimados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D263DDBF-BC36-84A7-E85D-7B121D6732E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204108" y="1645920"/>
                <a:ext cx="6761749" cy="447082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s-ES" b="1" dirty="0"/>
                  <a:t>Cálculo del Volumen de Conversiones</a:t>
                </a:r>
              </a:p>
              <a:p>
                <a:pPr marL="0" indent="0">
                  <a:buNone/>
                </a:pPr>
                <a:endParaRPr lang="es-E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s-ES" i="0" smtClean="0">
                          <a:latin typeface="Cambria Math" panose="02040503050406030204" pitchFamily="18" charset="0"/>
                        </a:rPr>
                        <m:t>Volumen</m:t>
                      </m:r>
                      <m:r>
                        <m:rPr>
                          <m:nor/>
                        </m:rPr>
                        <a:rPr lang="es-ES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s-ES" i="0" smtClean="0">
                          <a:latin typeface="Cambria Math" panose="02040503050406030204" pitchFamily="18" charset="0"/>
                        </a:rPr>
                        <m:t>de</m:t>
                      </m:r>
                      <m:r>
                        <m:rPr>
                          <m:nor/>
                        </m:rPr>
                        <a:rPr lang="es-ES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s-ES" i="0" smtClean="0">
                          <a:latin typeface="Cambria Math" panose="02040503050406030204" pitchFamily="18" charset="0"/>
                        </a:rPr>
                        <m:t>Conversiones</m:t>
                      </m:r>
                      <m:r>
                        <a:rPr lang="es-ES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s-ES" i="0" smtClean="0">
                          <a:latin typeface="Cambria Math" panose="02040503050406030204" pitchFamily="18" charset="0"/>
                        </a:rPr>
                        <m:t>Volumen</m:t>
                      </m:r>
                      <m:r>
                        <m:rPr>
                          <m:nor/>
                        </m:rPr>
                        <a:rPr lang="es-ES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s-ES" i="0" smtClean="0">
                          <a:latin typeface="Cambria Math" panose="02040503050406030204" pitchFamily="18" charset="0"/>
                        </a:rPr>
                        <m:t>de</m:t>
                      </m:r>
                      <m:r>
                        <m:rPr>
                          <m:nor/>
                        </m:rPr>
                        <a:rPr lang="es-ES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s-ES" i="0" smtClean="0">
                          <a:latin typeface="Cambria Math" panose="02040503050406030204" pitchFamily="18" charset="0"/>
                        </a:rPr>
                        <m:t>Clics</m:t>
                      </m:r>
                      <m:r>
                        <a:rPr lang="es-ES" i="1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m:rPr>
                          <m:nor/>
                        </m:rPr>
                        <a:rPr lang="es-ES" i="0" smtClean="0">
                          <a:latin typeface="Cambria Math" panose="02040503050406030204" pitchFamily="18" charset="0"/>
                        </a:rPr>
                        <m:t>Ratio</m:t>
                      </m:r>
                      <m:r>
                        <m:rPr>
                          <m:nor/>
                        </m:rPr>
                        <a:rPr lang="es-ES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s-ES" i="0" smtClean="0">
                          <a:latin typeface="Cambria Math" panose="02040503050406030204" pitchFamily="18" charset="0"/>
                        </a:rPr>
                        <m:t>de</m:t>
                      </m:r>
                      <m:r>
                        <m:rPr>
                          <m:nor/>
                        </m:rPr>
                        <a:rPr lang="es-ES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s-ES" i="0" smtClean="0">
                          <a:latin typeface="Cambria Math" panose="02040503050406030204" pitchFamily="18" charset="0"/>
                        </a:rPr>
                        <m:t>Conversi</m:t>
                      </m:r>
                      <m:r>
                        <m:rPr>
                          <m:nor/>
                        </m:rPr>
                        <a:rPr lang="es-ES" i="0" smtClean="0">
                          <a:latin typeface="Cambria Math" panose="02040503050406030204" pitchFamily="18" charset="0"/>
                        </a:rPr>
                        <m:t>ó</m:t>
                      </m:r>
                      <m:r>
                        <m:rPr>
                          <m:nor/>
                        </m:rPr>
                        <a:rPr lang="es-ES" i="0" smtClean="0"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lang="es-ES" i="1" smtClean="0">
                          <a:latin typeface="Cambria Math" panose="02040503050406030204" pitchFamily="18" charset="0"/>
                        </a:rPr>
                        <m:t>=12.500×1,5%=12.500×0,015=</m:t>
                      </m:r>
                      <m:r>
                        <a:rPr lang="es-ES" i="1" smtClean="0">
                          <a:latin typeface="Cambria Math" panose="02040503050406030204" pitchFamily="18" charset="0"/>
                        </a:rPr>
                        <m:t>𝟏𝟖𝟕</m:t>
                      </m:r>
                      <m:r>
                        <a:rPr lang="es-ES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s-ES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m:rPr>
                          <m:nor/>
                        </m:rPr>
                        <a:rPr lang="es-ES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s-ES" i="0" smtClean="0">
                          <a:latin typeface="Cambria Math" panose="02040503050406030204" pitchFamily="18" charset="0"/>
                        </a:rPr>
                        <m:t>𝐜𝐨𝐧𝐯𝐞𝐫𝐬𝐢𝐨𝐧𝐞𝐬</m:t>
                      </m:r>
                    </m:oMath>
                  </m:oMathPara>
                </a14:m>
                <a:endParaRPr lang="es-ES" dirty="0"/>
              </a:p>
              <a:p>
                <a:pPr marL="0" indent="0">
                  <a:buNone/>
                </a:pPr>
                <a:endParaRPr lang="es-ES" dirty="0"/>
              </a:p>
              <a:p>
                <a:pPr marL="0" indent="0">
                  <a:buNone/>
                </a:pPr>
                <a:r>
                  <a:rPr lang="es-ES" b="1" dirty="0"/>
                  <a:t>Cálculo del Coste por Adquisición Medio (CPA)</a:t>
                </a:r>
              </a:p>
              <a:p>
                <a:pPr marL="0" indent="0">
                  <a:buNone/>
                </a:pPr>
                <a:endParaRPr lang="es-ES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s-ES" i="0" smtClean="0">
                          <a:latin typeface="Cambria Math" panose="02040503050406030204" pitchFamily="18" charset="0"/>
                        </a:rPr>
                        <m:t>CPA</m:t>
                      </m:r>
                      <m:r>
                        <m:rPr>
                          <m:nor/>
                        </m:rPr>
                        <a:rPr lang="es-ES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s-ES" i="0" smtClean="0">
                          <a:latin typeface="Cambria Math" panose="02040503050406030204" pitchFamily="18" charset="0"/>
                        </a:rPr>
                        <m:t>Medio</m:t>
                      </m:r>
                      <m:r>
                        <a:rPr lang="es-E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s-ES" i="0">
                              <a:latin typeface="Cambria Math" panose="02040503050406030204" pitchFamily="18" charset="0"/>
                            </a:rPr>
                            <m:t>Presupuesto</m:t>
                          </m:r>
                          <m:r>
                            <m:rPr>
                              <m:nor/>
                            </m:rPr>
                            <a:rPr lang="es-ES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s-ES" i="0">
                              <a:latin typeface="Cambria Math" panose="02040503050406030204" pitchFamily="18" charset="0"/>
                            </a:rPr>
                            <m:t>Total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s-ES" i="0">
                              <a:latin typeface="Cambria Math" panose="02040503050406030204" pitchFamily="18" charset="0"/>
                            </a:rPr>
                            <m:t>Volumen</m:t>
                          </m:r>
                          <m:r>
                            <m:rPr>
                              <m:nor/>
                            </m:rPr>
                            <a:rPr lang="es-ES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s-ES" i="0">
                              <a:latin typeface="Cambria Math" panose="02040503050406030204" pitchFamily="18" charset="0"/>
                            </a:rPr>
                            <m:t>de</m:t>
                          </m:r>
                          <m:r>
                            <m:rPr>
                              <m:nor/>
                            </m:rPr>
                            <a:rPr lang="es-ES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s-ES" i="0">
                              <a:latin typeface="Cambria Math" panose="02040503050406030204" pitchFamily="18" charset="0"/>
                            </a:rPr>
                            <m:t>Conversiones</m:t>
                          </m:r>
                        </m:den>
                      </m:f>
                      <m:r>
                        <a:rPr lang="es-E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i="1">
                              <a:latin typeface="Cambria Math" panose="02040503050406030204" pitchFamily="18" charset="0"/>
                            </a:rPr>
                            <m:t>10.000€</m:t>
                          </m:r>
                        </m:num>
                        <m:den>
                          <m:r>
                            <a:rPr lang="es-ES" i="1">
                              <a:latin typeface="Cambria Math" panose="02040503050406030204" pitchFamily="18" charset="0"/>
                            </a:rPr>
                            <m:t>187,5</m:t>
                          </m:r>
                        </m:den>
                      </m:f>
                      <m:r>
                        <a:rPr lang="es-E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i="1">
                          <a:latin typeface="Cambria Math" panose="02040503050406030204" pitchFamily="18" charset="0"/>
                        </a:rPr>
                        <m:t>𝟓𝟑</m:t>
                      </m:r>
                      <m:r>
                        <a:rPr lang="es-ES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s-ES" i="1">
                          <a:latin typeface="Cambria Math" panose="02040503050406030204" pitchFamily="18" charset="0"/>
                        </a:rPr>
                        <m:t>𝟑𝟑</m:t>
                      </m:r>
                      <m:r>
                        <a:rPr lang="es-ES" i="1">
                          <a:latin typeface="Cambria Math" panose="02040503050406030204" pitchFamily="18" charset="0"/>
                        </a:rPr>
                        <m:t>€</m:t>
                      </m:r>
                      <m:r>
                        <m:rPr>
                          <m:nor/>
                        </m:rPr>
                        <a:rPr lang="es-ES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s-ES" i="0">
                          <a:latin typeface="Cambria Math" panose="02040503050406030204" pitchFamily="18" charset="0"/>
                        </a:rPr>
                        <m:t>𝐩𝐨𝐫</m:t>
                      </m:r>
                      <m:r>
                        <m:rPr>
                          <m:nor/>
                        </m:rPr>
                        <a:rPr lang="es-ES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s-ES" i="0">
                          <a:latin typeface="Cambria Math" panose="02040503050406030204" pitchFamily="18" charset="0"/>
                        </a:rPr>
                        <m:t>𝐜𝐨𝐧𝐯𝐞𝐫𝐬𝐢</m:t>
                      </m:r>
                      <m:r>
                        <m:rPr>
                          <m:nor/>
                        </m:rPr>
                        <a:rPr lang="es-ES" i="0">
                          <a:latin typeface="Cambria Math" panose="02040503050406030204" pitchFamily="18" charset="0"/>
                        </a:rPr>
                        <m:t>ó</m:t>
                      </m:r>
                      <m:r>
                        <m:rPr>
                          <m:nor/>
                        </m:rPr>
                        <a:rPr lang="es-ES" i="0">
                          <a:latin typeface="Cambria Math" panose="02040503050406030204" pitchFamily="18" charset="0"/>
                        </a:rPr>
                        <m:t>𝐧</m:t>
                      </m:r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D263DDBF-BC36-84A7-E85D-7B121D6732E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204108" y="1645920"/>
                <a:ext cx="6761749" cy="4470821"/>
              </a:xfrm>
              <a:blipFill>
                <a:blip r:embed="rId3"/>
                <a:stretch>
                  <a:fillRect l="-992" t="-682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95717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747F1B4-B831-4277-8AB0-32767F7EB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D80CFA21-AB7C-4BEB-9BFF-05764FBBF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D3D25C6-E838-D3C5-E4F9-D8100C468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3600">
                <a:solidFill>
                  <a:srgbClr val="EBEBEB"/>
                </a:solidFill>
              </a:rPr>
              <a:t>Planificación Financiera y KPI Estimados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2F7E335-851A-4CAE-B09F-E657819D4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0B541F0-7F6E-402E-84D8-CF96EACA5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graphicFrame>
        <p:nvGraphicFramePr>
          <p:cNvPr id="5" name="Marcador de contenido 4">
            <a:extLst>
              <a:ext uri="{FF2B5EF4-FFF2-40B4-BE49-F238E27FC236}">
                <a16:creationId xmlns:a16="http://schemas.microsoft.com/office/drawing/2014/main" id="{EFCAED05-A3F0-5373-FED5-12C9F906A1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4189802"/>
              </p:ext>
            </p:extLst>
          </p:nvPr>
        </p:nvGraphicFramePr>
        <p:xfrm>
          <a:off x="648930" y="2960001"/>
          <a:ext cx="10895370" cy="310479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753689">
                  <a:extLst>
                    <a:ext uri="{9D8B030D-6E8A-4147-A177-3AD203B41FA5}">
                      <a16:colId xmlns:a16="http://schemas.microsoft.com/office/drawing/2014/main" val="305362630"/>
                    </a:ext>
                  </a:extLst>
                </a:gridCol>
                <a:gridCol w="5141681">
                  <a:extLst>
                    <a:ext uri="{9D8B030D-6E8A-4147-A177-3AD203B41FA5}">
                      <a16:colId xmlns:a16="http://schemas.microsoft.com/office/drawing/2014/main" val="2153858654"/>
                    </a:ext>
                  </a:extLst>
                </a:gridCol>
              </a:tblGrid>
              <a:tr h="51746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300"/>
                        <a:t>Métrica</a:t>
                      </a:r>
                    </a:p>
                  </a:txBody>
                  <a:tcPr marL="117606" marR="117606" marT="58803" marB="5880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300"/>
                        <a:t>Resultado Estimado</a:t>
                      </a:r>
                    </a:p>
                  </a:txBody>
                  <a:tcPr marL="117606" marR="117606" marT="58803" marB="58803" anchor="ctr"/>
                </a:tc>
                <a:extLst>
                  <a:ext uri="{0D108BD9-81ED-4DB2-BD59-A6C34878D82A}">
                    <a16:rowId xmlns:a16="http://schemas.microsoft.com/office/drawing/2014/main" val="2781020272"/>
                  </a:ext>
                </a:extLst>
              </a:tr>
              <a:tr h="51746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300" b="1"/>
                        <a:t>Presupuesto Invertido</a:t>
                      </a:r>
                      <a:endParaRPr lang="es-ES" sz="2300"/>
                    </a:p>
                  </a:txBody>
                  <a:tcPr marL="117606" marR="117606" marT="58803" marB="5880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300" dirty="0"/>
                        <a:t>10.000 € </a:t>
                      </a:r>
                    </a:p>
                  </a:txBody>
                  <a:tcPr marL="117606" marR="117606" marT="58803" marB="58803" anchor="ctr"/>
                </a:tc>
                <a:extLst>
                  <a:ext uri="{0D108BD9-81ED-4DB2-BD59-A6C34878D82A}">
                    <a16:rowId xmlns:a16="http://schemas.microsoft.com/office/drawing/2014/main" val="3575629692"/>
                  </a:ext>
                </a:extLst>
              </a:tr>
              <a:tr h="51746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300" b="1"/>
                        <a:t>Impresiones (Visualizaciones)</a:t>
                      </a:r>
                      <a:endParaRPr lang="es-ES" sz="2300"/>
                    </a:p>
                  </a:txBody>
                  <a:tcPr marL="117606" marR="117606" marT="58803" marB="5880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300"/>
                        <a:t>312.500</a:t>
                      </a:r>
                    </a:p>
                  </a:txBody>
                  <a:tcPr marL="117606" marR="117606" marT="58803" marB="58803" anchor="ctr"/>
                </a:tc>
                <a:extLst>
                  <a:ext uri="{0D108BD9-81ED-4DB2-BD59-A6C34878D82A}">
                    <a16:rowId xmlns:a16="http://schemas.microsoft.com/office/drawing/2014/main" val="3310541049"/>
                  </a:ext>
                </a:extLst>
              </a:tr>
              <a:tr h="51746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300" b="1"/>
                        <a:t>Clics (Tráfico a la Web)</a:t>
                      </a:r>
                      <a:endParaRPr lang="es-ES" sz="2300"/>
                    </a:p>
                  </a:txBody>
                  <a:tcPr marL="117606" marR="117606" marT="58803" marB="5880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300"/>
                        <a:t>12.500</a:t>
                      </a:r>
                    </a:p>
                  </a:txBody>
                  <a:tcPr marL="117606" marR="117606" marT="58803" marB="58803" anchor="ctr"/>
                </a:tc>
                <a:extLst>
                  <a:ext uri="{0D108BD9-81ED-4DB2-BD59-A6C34878D82A}">
                    <a16:rowId xmlns:a16="http://schemas.microsoft.com/office/drawing/2014/main" val="2140334045"/>
                  </a:ext>
                </a:extLst>
              </a:tr>
              <a:tr h="51746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300" b="1"/>
                        <a:t>Conversiones (Ventas)</a:t>
                      </a:r>
                      <a:endParaRPr lang="es-ES" sz="2300"/>
                    </a:p>
                  </a:txBody>
                  <a:tcPr marL="117606" marR="117606" marT="58803" marB="5880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300"/>
                        <a:t>188</a:t>
                      </a:r>
                    </a:p>
                  </a:txBody>
                  <a:tcPr marL="117606" marR="117606" marT="58803" marB="58803" anchor="ctr"/>
                </a:tc>
                <a:extLst>
                  <a:ext uri="{0D108BD9-81ED-4DB2-BD59-A6C34878D82A}">
                    <a16:rowId xmlns:a16="http://schemas.microsoft.com/office/drawing/2014/main" val="2609138418"/>
                  </a:ext>
                </a:extLst>
              </a:tr>
              <a:tr h="51746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300" b="1"/>
                        <a:t>CPA Medio (Coste por Venta)</a:t>
                      </a:r>
                      <a:endParaRPr lang="es-ES" sz="2300"/>
                    </a:p>
                  </a:txBody>
                  <a:tcPr marL="117606" marR="117606" marT="58803" marB="5880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300" dirty="0"/>
                        <a:t>53,33 €</a:t>
                      </a:r>
                    </a:p>
                  </a:txBody>
                  <a:tcPr marL="117606" marR="117606" marT="58803" marB="58803" anchor="ctr"/>
                </a:tc>
                <a:extLst>
                  <a:ext uri="{0D108BD9-81ED-4DB2-BD59-A6C34878D82A}">
                    <a16:rowId xmlns:a16="http://schemas.microsoft.com/office/drawing/2014/main" val="19708604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6695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E58BD5-D1D2-9165-AAA2-25DC1B3E7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chemeClr val="tx1"/>
                </a:solidFill>
              </a:rPr>
              <a:t>Planificación Financiera y KPI Estimados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629229-44ED-74A6-ECF1-4B855BD685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293" y="2302194"/>
            <a:ext cx="8946541" cy="2253611"/>
          </a:xfrm>
        </p:spPr>
        <p:txBody>
          <a:bodyPr/>
          <a:lstStyle/>
          <a:p>
            <a:r>
              <a:rPr lang="es-ES" dirty="0"/>
              <a:t>El CPA estimado de 53,33€ se trabajará en la fase inicial de aprendizaje de la cuenta. Para garantizar la rentabilidad del e-</a:t>
            </a:r>
            <a:r>
              <a:rPr lang="es-ES" dirty="0" err="1"/>
              <a:t>commerce</a:t>
            </a:r>
            <a:r>
              <a:rPr lang="es-ES" dirty="0"/>
              <a:t> frente a productos con ticket medio individual de 29€, la estrategia se centrará en incentivar la compra de packs de productos (AOV &gt; 80€ ) y en la posterior optimización del </a:t>
            </a:r>
            <a:r>
              <a:rPr lang="es-ES" dirty="0" err="1"/>
              <a:t>Quality</a:t>
            </a:r>
            <a:r>
              <a:rPr lang="es-ES" dirty="0"/>
              <a:t> Score para reducir el CPA hacia el rango objetivo de 12€ - 15€.</a:t>
            </a:r>
          </a:p>
        </p:txBody>
      </p:sp>
    </p:spTree>
    <p:extLst>
      <p:ext uri="{BB962C8B-B14F-4D97-AF65-F5344CB8AC3E}">
        <p14:creationId xmlns:p14="http://schemas.microsoft.com/office/powerpoint/2010/main" val="7954175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4AAD3FD-83A5-4B89-9F8F-01B887086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D08D685-52A7-BA49-6864-50C6536A8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lang="es-ES">
                <a:solidFill>
                  <a:srgbClr val="EBEBEB"/>
                </a:solidFill>
              </a:rPr>
              <a:t>Muestra de anuncios</a:t>
            </a:r>
          </a:p>
        </p:txBody>
      </p:sp>
      <p:sp>
        <p:nvSpPr>
          <p:cNvPr id="16" name="Freeform 31">
            <a:extLst>
              <a:ext uri="{FF2B5EF4-FFF2-40B4-BE49-F238E27FC236}">
                <a16:creationId xmlns:a16="http://schemas.microsoft.com/office/drawing/2014/main" id="{61752F1D-FC0F-4103-9584-630E643CC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70151CB7-E7DE-4917-B831-01DF9CE01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6772 h 6985200"/>
              <a:gd name="connsiteX6" fmla="*/ 1 w 6858001"/>
              <a:gd name="connsiteY6" fmla="*/ 886772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6772"/>
                </a:lnTo>
                <a:lnTo>
                  <a:pt x="1" y="886772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es-E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6436179-6B88-3343-95B9-457F64488F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5374" y="647698"/>
            <a:ext cx="5187125" cy="5562601"/>
          </a:xfrm>
          <a:prstGeom prst="rect">
            <a:avLst/>
          </a:prstGeom>
          <a:effectLst/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92A1116-1C84-41DF-B803-1F7B0883E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8A8600-2131-76B6-2170-2A4ABF6987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4166509" cy="3785419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rgbClr val="EBEBEB"/>
                </a:solidFill>
              </a:rPr>
              <a:t>Para responder de forma fiel a la estructura de campaña diseñada previamente en el esquema de la cuenta, se han desarrollado tres anuncios específicos (Ad 1, Ad 2 y Ad 3) dirigidos a nuestro Buyer Persona (profesionales urbanos, tecnológicos y conscientes del consumo responsable). </a:t>
            </a:r>
          </a:p>
        </p:txBody>
      </p:sp>
    </p:spTree>
    <p:extLst>
      <p:ext uri="{BB962C8B-B14F-4D97-AF65-F5344CB8AC3E}">
        <p14:creationId xmlns:p14="http://schemas.microsoft.com/office/powerpoint/2010/main" val="11940960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E4E366E-272A-409E-840F-9A6A64A9E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21560C-E4AB-4287-A29C-3F6916794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DF6CFF07-D953-4F9C-9A0E-E0A6AACB61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70F3B1F-4C68-8DE1-FC5A-DCFBA4893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Muestra de anuncios- </a:t>
            </a:r>
            <a:r>
              <a:rPr lang="es-ES" dirty="0">
                <a:solidFill>
                  <a:srgbClr val="EBEBEB"/>
                </a:solidFill>
              </a:rPr>
              <a:t>Ad 1</a:t>
            </a:r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DAA4FEEE-0B5F-41BF-825D-60F9FB0895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EBF8D43-FC76-406E-D571-4ADF8FA5C1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548281"/>
            <a:ext cx="5122606" cy="365868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1700" dirty="0"/>
              <a:t>El primer anuncio se centra en la categoría de Mochilas, apelando a profesionales y viajeros que buscan un diseño funcional. En él aplicamos la técnica de inclusión de precios con el gancho "desde 65€" para cualificar el tráfico antes del clic, y añadimos la fecha estacional "verano 2026" para aprovechar las tendencias de búsqueda detectadas en Google </a:t>
            </a:r>
            <a:r>
              <a:rPr lang="es-ES" sz="1700" dirty="0" err="1"/>
              <a:t>Trends</a:t>
            </a:r>
            <a:r>
              <a:rPr lang="es-ES" sz="1700" dirty="0"/>
              <a:t>, cerrando con las llamadas a la acción (CTA) "Compra hoy" y "Consigue la tuya" para incentivar la venta directa.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3A9CE41-7225-4D6A-18DE-7B82129709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2117" y="2793943"/>
            <a:ext cx="5874563" cy="2275793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B5E14978-56EF-867D-EFA5-D6348FE13385}"/>
              </a:ext>
            </a:extLst>
          </p:cNvPr>
          <p:cNvSpPr txBox="1"/>
          <p:nvPr/>
        </p:nvSpPr>
        <p:spPr>
          <a:xfrm>
            <a:off x="2080008" y="5501447"/>
            <a:ext cx="9048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Recurso utilizado para el primer anuncio: </a:t>
            </a:r>
            <a:r>
              <a:rPr lang="es-ES" dirty="0" err="1"/>
              <a:t>Review</a:t>
            </a:r>
            <a:r>
              <a:rPr lang="es-ES" dirty="0"/>
              <a:t> </a:t>
            </a:r>
            <a:r>
              <a:rPr lang="es-ES" dirty="0" err="1"/>
              <a:t>Extension</a:t>
            </a:r>
            <a:r>
              <a:rPr lang="es-ES" dirty="0"/>
              <a:t>, para dar más confianza a los potenciales clientes.</a:t>
            </a:r>
          </a:p>
          <a:p>
            <a:r>
              <a:rPr lang="es-ES" dirty="0" err="1"/>
              <a:t>Sitelinks</a:t>
            </a:r>
            <a:r>
              <a:rPr lang="es-ES" dirty="0"/>
              <a:t>: Mochilas (para un público más general, para escuela y trabajo) y Mochilas de viaje (destinado a clientela más enfocada en el verano). </a:t>
            </a:r>
          </a:p>
        </p:txBody>
      </p:sp>
    </p:spTree>
    <p:extLst>
      <p:ext uri="{BB962C8B-B14F-4D97-AF65-F5344CB8AC3E}">
        <p14:creationId xmlns:p14="http://schemas.microsoft.com/office/powerpoint/2010/main" val="37937573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E4E366E-272A-409E-840F-9A6A64A9E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21560C-E4AB-4287-A29C-3F6916794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DF6CFF07-D953-4F9C-9A0E-E0A6AACB61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706A8A1-00B9-4785-6BFD-B48912F8B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es-ES">
                <a:solidFill>
                  <a:srgbClr val="EBEBEB"/>
                </a:solidFill>
              </a:rPr>
              <a:t>Muestra de anuncios- Ad 2</a:t>
            </a:r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DAA4FEEE-0B5F-41BF-825D-60F9FB0895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4BD6774-584C-33BF-F817-DD78A5912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548281"/>
            <a:ext cx="5122606" cy="3658689"/>
          </a:xfrm>
        </p:spPr>
        <p:txBody>
          <a:bodyPr>
            <a:normAutofit/>
          </a:bodyPr>
          <a:lstStyle/>
          <a:p>
            <a:r>
              <a:rPr lang="es-ES" sz="1700" dirty="0"/>
              <a:t>El segundo anuncio cubre la sección de “Carteras”, enfocado en un perfil urbano que valora el orden y la seguridad (carteras RFID). Aquí se utiliza el precio cerrado de "29€" para destacar la accesibilidad frente a la competencia, la fecha "en 2026" vinculada a la urgencia de un "Envío rápido en 24h", y la llamada a la acción "Haz tu pedido" para empujar la conversión inmediata en la web.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6BD5658-EBFA-A408-2811-0299F8B846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3371" y="2722550"/>
            <a:ext cx="6172735" cy="2217612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064BEE87-B5A3-4CDB-3C42-7D7FDB5BF733}"/>
              </a:ext>
            </a:extLst>
          </p:cNvPr>
          <p:cNvSpPr txBox="1"/>
          <p:nvPr/>
        </p:nvSpPr>
        <p:spPr>
          <a:xfrm>
            <a:off x="1548015" y="5397770"/>
            <a:ext cx="90959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Sitelinks</a:t>
            </a:r>
            <a:r>
              <a:rPr lang="es-ES" dirty="0"/>
              <a:t> utilizados: Carteras para un público general y Carteras RFID para un público más urbano, que busca la seguridad en sus productos.</a:t>
            </a:r>
          </a:p>
        </p:txBody>
      </p:sp>
    </p:spTree>
    <p:extLst>
      <p:ext uri="{BB962C8B-B14F-4D97-AF65-F5344CB8AC3E}">
        <p14:creationId xmlns:p14="http://schemas.microsoft.com/office/powerpoint/2010/main" val="1212498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E4E366E-272A-409E-840F-9A6A64A9E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21560C-E4AB-4287-A29C-3F6916794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DF6CFF07-D953-4F9C-9A0E-E0A6AACB61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E95DA03-EC44-FE6D-7246-0F60FA50A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es-ES">
                <a:solidFill>
                  <a:srgbClr val="EBEBEB"/>
                </a:solidFill>
              </a:rPr>
              <a:t>Muestra de anuncios- Ad 3</a:t>
            </a:r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DAA4FEEE-0B5F-41BF-825D-60F9FB0895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0EBD9B-8637-5241-9331-7EAC324EE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548281"/>
            <a:ext cx="5122606" cy="3658689"/>
          </a:xfrm>
        </p:spPr>
        <p:txBody>
          <a:bodyPr>
            <a:normAutofit fontScale="85000" lnSpcReduction="10000"/>
          </a:bodyPr>
          <a:lstStyle/>
          <a:p>
            <a:r>
              <a:rPr lang="es-ES" dirty="0"/>
              <a:t>El tercer anuncio se destina a la sección “Ropa Básica de algodón orgánico” para impactar a usuarios interesados en el consumo responsable. A diferencia de los anteriores, este anuncio se alinea con nuestro objetivo secundario de captación de leads, sustituyendo el precio por un beneficio directo: un "10% Dto. de Alta" para quien se registre en la </a:t>
            </a:r>
            <a:r>
              <a:rPr lang="es-ES" dirty="0" err="1"/>
              <a:t>newsletter</a:t>
            </a:r>
            <a:r>
              <a:rPr lang="es-ES" dirty="0"/>
              <a:t>. Para generar escasez temporal, se acota con la fecha "julio 2026" y se utilizan las llamadas a la acción "Únete a la </a:t>
            </a:r>
            <a:r>
              <a:rPr lang="es-ES" dirty="0" err="1"/>
              <a:t>newsletter</a:t>
            </a:r>
            <a:r>
              <a:rPr lang="es-ES" dirty="0"/>
              <a:t>" y "consigue tu descuento hoy"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799A8D7-134A-5D40-14C0-0880067E7D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0186" y="2958558"/>
            <a:ext cx="5903164" cy="1946563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7005206-3FD1-502B-B91F-2C7637C229AD}"/>
              </a:ext>
            </a:extLst>
          </p:cNvPr>
          <p:cNvSpPr txBox="1"/>
          <p:nvPr/>
        </p:nvSpPr>
        <p:spPr>
          <a:xfrm>
            <a:off x="2059578" y="5916946"/>
            <a:ext cx="8382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Sitelinks</a:t>
            </a:r>
            <a:r>
              <a:rPr lang="es-ES" dirty="0"/>
              <a:t>: Hombre y Mujer, para categorizar de forma sencilla las prendas</a:t>
            </a:r>
          </a:p>
        </p:txBody>
      </p:sp>
    </p:spTree>
    <p:extLst>
      <p:ext uri="{BB962C8B-B14F-4D97-AF65-F5344CB8AC3E}">
        <p14:creationId xmlns:p14="http://schemas.microsoft.com/office/powerpoint/2010/main" val="21525550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8A3C342-1D03-412F-8DD3-BF519E8E0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4F8973D-15B0-0673-FF3B-AE2C76D80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6188190" cy="1622321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rgbClr val="EBEBEB"/>
                </a:solidFill>
              </a:rPr>
              <a:t>Breve descripción del sitio web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75D3384-6F4C-EA40-7BB5-B68EC3D8EC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6188189" cy="3785419"/>
          </a:xfrm>
        </p:spPr>
        <p:txBody>
          <a:bodyPr>
            <a:normAutofit/>
          </a:bodyPr>
          <a:lstStyle/>
          <a:p>
            <a:r>
              <a:rPr lang="es-ES" b="1" dirty="0" err="1">
                <a:solidFill>
                  <a:srgbClr val="FFFFFF"/>
                </a:solidFill>
              </a:rPr>
              <a:t>Minimalism</a:t>
            </a:r>
            <a:r>
              <a:rPr lang="es-ES" b="1" dirty="0">
                <a:solidFill>
                  <a:srgbClr val="FFFFFF"/>
                </a:solidFill>
              </a:rPr>
              <a:t> Brand</a:t>
            </a:r>
            <a:r>
              <a:rPr lang="es-ES" dirty="0">
                <a:solidFill>
                  <a:srgbClr val="FFFFFF"/>
                </a:solidFill>
              </a:rPr>
              <a:t> es un comercio electrónico (e-</a:t>
            </a:r>
            <a:r>
              <a:rPr lang="es-ES" dirty="0" err="1">
                <a:solidFill>
                  <a:srgbClr val="FFFFFF"/>
                </a:solidFill>
              </a:rPr>
              <a:t>commerce</a:t>
            </a:r>
            <a:r>
              <a:rPr lang="es-ES" dirty="0">
                <a:solidFill>
                  <a:srgbClr val="FFFFFF"/>
                </a:solidFill>
              </a:rPr>
              <a:t>) español de moda y accesorios que opera bajo un modelo de venta directa al consumidor (B2C). La marca destaca por su filosofía de consumo responsable y diseño atemporal, ofreciendo productos cotidianos de alta calidad sin logotipos ni marcas visibles.</a:t>
            </a:r>
          </a:p>
          <a:p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11" name="Freeform 31">
            <a:extLst>
              <a:ext uri="{FF2B5EF4-FFF2-40B4-BE49-F238E27FC236}">
                <a16:creationId xmlns:a16="http://schemas.microsoft.com/office/drawing/2014/main" id="{81CC9B02-E087-4350-AEBD-2C3CF001AF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15974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Un objeto para jugar">
            <a:extLst>
              <a:ext uri="{FF2B5EF4-FFF2-40B4-BE49-F238E27FC236}">
                <a16:creationId xmlns:a16="http://schemas.microsoft.com/office/drawing/2014/main" id="{EA336C0E-E2A8-63C2-CB7D-586DB1648AC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919" r="22134" b="-1"/>
          <a:stretch>
            <a:fillRect/>
          </a:stretch>
        </p:blipFill>
        <p:spPr>
          <a:xfrm>
            <a:off x="7229175" y="1"/>
            <a:ext cx="4963245" cy="6858001"/>
          </a:xfrm>
          <a:custGeom>
            <a:avLst/>
            <a:gdLst/>
            <a:ahLst/>
            <a:cxnLst/>
            <a:rect l="l" t="t" r="r" b="b"/>
            <a:pathLst>
              <a:path w="4963245" h="6858001">
                <a:moveTo>
                  <a:pt x="1177" y="0"/>
                </a:moveTo>
                <a:lnTo>
                  <a:pt x="1344715" y="0"/>
                </a:lnTo>
                <a:lnTo>
                  <a:pt x="1344715" y="1"/>
                </a:lnTo>
                <a:lnTo>
                  <a:pt x="4963245" y="1"/>
                </a:lnTo>
                <a:lnTo>
                  <a:pt x="4963244" y="6858001"/>
                </a:lnTo>
                <a:lnTo>
                  <a:pt x="900697" y="6858001"/>
                </a:lnTo>
                <a:lnTo>
                  <a:pt x="900697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9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9" y="5934227"/>
                </a:lnTo>
                <a:lnTo>
                  <a:pt x="132454" y="5753862"/>
                </a:lnTo>
                <a:lnTo>
                  <a:pt x="150776" y="5561838"/>
                </a:lnTo>
                <a:lnTo>
                  <a:pt x="167753" y="5354726"/>
                </a:lnTo>
                <a:lnTo>
                  <a:pt x="184058" y="5138013"/>
                </a:lnTo>
                <a:lnTo>
                  <a:pt x="198849" y="4908956"/>
                </a:lnTo>
                <a:lnTo>
                  <a:pt x="212969" y="4670298"/>
                </a:lnTo>
                <a:lnTo>
                  <a:pt x="226248" y="4421352"/>
                </a:lnTo>
                <a:lnTo>
                  <a:pt x="230955" y="4293793"/>
                </a:lnTo>
                <a:lnTo>
                  <a:pt x="236165" y="4163492"/>
                </a:lnTo>
                <a:lnTo>
                  <a:pt x="241040" y="4031133"/>
                </a:lnTo>
                <a:lnTo>
                  <a:pt x="244234" y="3898087"/>
                </a:lnTo>
                <a:lnTo>
                  <a:pt x="247091" y="3762299"/>
                </a:lnTo>
                <a:lnTo>
                  <a:pt x="250117" y="3625139"/>
                </a:lnTo>
                <a:lnTo>
                  <a:pt x="252134" y="3485236"/>
                </a:lnTo>
                <a:lnTo>
                  <a:pt x="252134" y="3343961"/>
                </a:lnTo>
                <a:lnTo>
                  <a:pt x="253142" y="3201315"/>
                </a:lnTo>
                <a:lnTo>
                  <a:pt x="252134" y="3057297"/>
                </a:lnTo>
                <a:lnTo>
                  <a:pt x="250117" y="2911221"/>
                </a:lnTo>
                <a:lnTo>
                  <a:pt x="248268" y="2765146"/>
                </a:lnTo>
                <a:lnTo>
                  <a:pt x="244234" y="2617013"/>
                </a:lnTo>
                <a:lnTo>
                  <a:pt x="240032" y="2467509"/>
                </a:lnTo>
                <a:lnTo>
                  <a:pt x="235157" y="2318004"/>
                </a:lnTo>
                <a:lnTo>
                  <a:pt x="228266" y="2167128"/>
                </a:lnTo>
                <a:lnTo>
                  <a:pt x="220029" y="2014881"/>
                </a:lnTo>
                <a:lnTo>
                  <a:pt x="212129" y="1861947"/>
                </a:lnTo>
                <a:lnTo>
                  <a:pt x="202044" y="1709014"/>
                </a:lnTo>
                <a:lnTo>
                  <a:pt x="189941" y="1554023"/>
                </a:lnTo>
                <a:lnTo>
                  <a:pt x="177839" y="1401090"/>
                </a:lnTo>
                <a:lnTo>
                  <a:pt x="163887" y="1245413"/>
                </a:lnTo>
                <a:lnTo>
                  <a:pt x="148591" y="1089051"/>
                </a:lnTo>
                <a:lnTo>
                  <a:pt x="132455" y="934746"/>
                </a:lnTo>
                <a:lnTo>
                  <a:pt x="113629" y="778383"/>
                </a:lnTo>
                <a:lnTo>
                  <a:pt x="93458" y="622707"/>
                </a:lnTo>
                <a:lnTo>
                  <a:pt x="73455" y="466344"/>
                </a:lnTo>
                <a:lnTo>
                  <a:pt x="50091" y="310668"/>
                </a:lnTo>
                <a:lnTo>
                  <a:pt x="26222" y="15567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288101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8A3C342-1D03-412F-8DD3-BF519E8E0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0D732B5-1FAF-4726-1851-FCC4FDB96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6188190" cy="1622321"/>
          </a:xfrm>
        </p:spPr>
        <p:txBody>
          <a:bodyPr>
            <a:normAutofit/>
          </a:bodyPr>
          <a:lstStyle/>
          <a:p>
            <a:r>
              <a:rPr lang="es-ES">
                <a:solidFill>
                  <a:srgbClr val="EBEBEB"/>
                </a:solidFill>
              </a:rPr>
              <a:t>Estrategia de pujas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04C49E0-1F64-5D08-C2FF-299F40C6D9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1976176"/>
            <a:ext cx="6188189" cy="378541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b="1" dirty="0">
                <a:solidFill>
                  <a:srgbClr val="FFFFFF"/>
                </a:solidFill>
              </a:rPr>
              <a:t>Fase 1 (Lanzamiento / Aprendizaje):</a:t>
            </a:r>
            <a:r>
              <a:rPr lang="es-ES" dirty="0">
                <a:solidFill>
                  <a:srgbClr val="FFFFFF"/>
                </a:solidFill>
              </a:rPr>
              <a:t> Utilizaremos la estrategia de puja Maximizar Clics o Maximizar Conversiones sin límite para que el algoritmo de Google recopile datos rápidamente sobre quiénes son los compradores.</a:t>
            </a:r>
          </a:p>
          <a:p>
            <a:pPr>
              <a:lnSpc>
                <a:spcPct val="90000"/>
              </a:lnSpc>
            </a:pPr>
            <a:r>
              <a:rPr lang="es-ES" b="1" dirty="0">
                <a:solidFill>
                  <a:srgbClr val="FFFFFF"/>
                </a:solidFill>
              </a:rPr>
              <a:t>Fase 2 (Optimización):</a:t>
            </a:r>
            <a:r>
              <a:rPr lang="es-ES" dirty="0">
                <a:solidFill>
                  <a:srgbClr val="FFFFFF"/>
                </a:solidFill>
              </a:rPr>
              <a:t> Una vez que la cuenta registre más de 30 conversiones al mes, pasaremos a Smart Bidding con la estrategia de Maximizar el valor de las conversiones (con un ROAS objetivo) para asegurar que cada euro invertido traiga el máximo retorno de facturación posible.</a:t>
            </a:r>
          </a:p>
          <a:p>
            <a:pPr>
              <a:lnSpc>
                <a:spcPct val="90000"/>
              </a:lnSpc>
            </a:pPr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11" name="Freeform 31">
            <a:extLst>
              <a:ext uri="{FF2B5EF4-FFF2-40B4-BE49-F238E27FC236}">
                <a16:creationId xmlns:a16="http://schemas.microsoft.com/office/drawing/2014/main" id="{81CC9B02-E087-4350-AEBD-2C3CF001AF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15974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CCE642-9333-1163-C77D-82DF2F3B15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666" r="40625"/>
          <a:stretch>
            <a:fillRect/>
          </a:stretch>
        </p:blipFill>
        <p:spPr>
          <a:xfrm>
            <a:off x="7229175" y="1"/>
            <a:ext cx="4963245" cy="6858001"/>
          </a:xfrm>
          <a:custGeom>
            <a:avLst/>
            <a:gdLst/>
            <a:ahLst/>
            <a:cxnLst/>
            <a:rect l="l" t="t" r="r" b="b"/>
            <a:pathLst>
              <a:path w="4963245" h="6858001">
                <a:moveTo>
                  <a:pt x="1177" y="0"/>
                </a:moveTo>
                <a:lnTo>
                  <a:pt x="1344715" y="0"/>
                </a:lnTo>
                <a:lnTo>
                  <a:pt x="1344715" y="1"/>
                </a:lnTo>
                <a:lnTo>
                  <a:pt x="4963245" y="1"/>
                </a:lnTo>
                <a:lnTo>
                  <a:pt x="4963244" y="6858001"/>
                </a:lnTo>
                <a:lnTo>
                  <a:pt x="900697" y="6858001"/>
                </a:lnTo>
                <a:lnTo>
                  <a:pt x="900697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9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9" y="5934227"/>
                </a:lnTo>
                <a:lnTo>
                  <a:pt x="132454" y="5753862"/>
                </a:lnTo>
                <a:lnTo>
                  <a:pt x="150776" y="5561838"/>
                </a:lnTo>
                <a:lnTo>
                  <a:pt x="167753" y="5354726"/>
                </a:lnTo>
                <a:lnTo>
                  <a:pt x="184058" y="5138013"/>
                </a:lnTo>
                <a:lnTo>
                  <a:pt x="198849" y="4908956"/>
                </a:lnTo>
                <a:lnTo>
                  <a:pt x="212969" y="4670298"/>
                </a:lnTo>
                <a:lnTo>
                  <a:pt x="226248" y="4421352"/>
                </a:lnTo>
                <a:lnTo>
                  <a:pt x="230955" y="4293793"/>
                </a:lnTo>
                <a:lnTo>
                  <a:pt x="236165" y="4163492"/>
                </a:lnTo>
                <a:lnTo>
                  <a:pt x="241040" y="4031133"/>
                </a:lnTo>
                <a:lnTo>
                  <a:pt x="244234" y="3898087"/>
                </a:lnTo>
                <a:lnTo>
                  <a:pt x="247091" y="3762299"/>
                </a:lnTo>
                <a:lnTo>
                  <a:pt x="250117" y="3625139"/>
                </a:lnTo>
                <a:lnTo>
                  <a:pt x="252134" y="3485236"/>
                </a:lnTo>
                <a:lnTo>
                  <a:pt x="252134" y="3343961"/>
                </a:lnTo>
                <a:lnTo>
                  <a:pt x="253142" y="3201315"/>
                </a:lnTo>
                <a:lnTo>
                  <a:pt x="252134" y="3057297"/>
                </a:lnTo>
                <a:lnTo>
                  <a:pt x="250117" y="2911221"/>
                </a:lnTo>
                <a:lnTo>
                  <a:pt x="248268" y="2765146"/>
                </a:lnTo>
                <a:lnTo>
                  <a:pt x="244234" y="2617013"/>
                </a:lnTo>
                <a:lnTo>
                  <a:pt x="240032" y="2467509"/>
                </a:lnTo>
                <a:lnTo>
                  <a:pt x="235157" y="2318004"/>
                </a:lnTo>
                <a:lnTo>
                  <a:pt x="228266" y="2167128"/>
                </a:lnTo>
                <a:lnTo>
                  <a:pt x="220029" y="2014881"/>
                </a:lnTo>
                <a:lnTo>
                  <a:pt x="212129" y="1861947"/>
                </a:lnTo>
                <a:lnTo>
                  <a:pt x="202044" y="1709014"/>
                </a:lnTo>
                <a:lnTo>
                  <a:pt x="189941" y="1554023"/>
                </a:lnTo>
                <a:lnTo>
                  <a:pt x="177839" y="1401090"/>
                </a:lnTo>
                <a:lnTo>
                  <a:pt x="163887" y="1245413"/>
                </a:lnTo>
                <a:lnTo>
                  <a:pt x="148591" y="1089051"/>
                </a:lnTo>
                <a:lnTo>
                  <a:pt x="132455" y="934746"/>
                </a:lnTo>
                <a:lnTo>
                  <a:pt x="113629" y="778383"/>
                </a:lnTo>
                <a:lnTo>
                  <a:pt x="93458" y="622707"/>
                </a:lnTo>
                <a:lnTo>
                  <a:pt x="73455" y="466344"/>
                </a:lnTo>
                <a:lnTo>
                  <a:pt x="50091" y="310668"/>
                </a:lnTo>
                <a:lnTo>
                  <a:pt x="26222" y="15567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451396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747F1B4-B831-4277-8AB0-32767F7EB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D80CFA21-AB7C-4BEB-9BFF-05764FBBF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B1F1EF8-F811-1198-3F8D-EF3DA4326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es-ES">
                <a:solidFill>
                  <a:srgbClr val="EBEBEB"/>
                </a:solidFill>
              </a:rPr>
              <a:t>Otros tipos de campañas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2F7E335-851A-4CAE-B09F-E657819D4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0B541F0-7F6E-402E-84D8-CF96EACA5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D19CCC42-355E-B755-9AA2-590CD9388B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6102173"/>
              </p:ext>
            </p:extLst>
          </p:nvPr>
        </p:nvGraphicFramePr>
        <p:xfrm>
          <a:off x="648930" y="2810256"/>
          <a:ext cx="10895370" cy="340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509309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9787B81-C7DF-412B-A405-EF4454012D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Una pared pintada con una flecha y una diana">
            <a:extLst>
              <a:ext uri="{FF2B5EF4-FFF2-40B4-BE49-F238E27FC236}">
                <a16:creationId xmlns:a16="http://schemas.microsoft.com/office/drawing/2014/main" id="{07F3C70C-048A-9280-B6E6-4DA32840525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rcRect t="10165" b="11163"/>
          <a:stretch>
            <a:fillRect/>
          </a:stretch>
        </p:blipFill>
        <p:spPr>
          <a:xfrm>
            <a:off x="20" y="-1"/>
            <a:ext cx="1219198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EA840E3-25C8-057E-B577-56CDFE22E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>
            <a:normAutofit/>
          </a:bodyPr>
          <a:lstStyle/>
          <a:p>
            <a:r>
              <a:rPr lang="es-ES" dirty="0"/>
              <a:t>Objetivos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50859DD-AEA8-15FE-AC05-97C3C880BF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293" y="1748118"/>
            <a:ext cx="8946541" cy="4195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dirty="0"/>
              <a:t>Con un presupuesto de 10.000€ se han fijado los siguientes objetivos:</a:t>
            </a:r>
          </a:p>
          <a:p>
            <a:r>
              <a:rPr lang="es-ES" b="1" dirty="0"/>
              <a:t>Objetivo Principal (Performance):</a:t>
            </a:r>
            <a:r>
              <a:rPr lang="es-ES" dirty="0"/>
              <a:t> Maximizar las ventas online directamente en la web y mejorar el Retorno de la Inversión Publicitaria (ROAS).</a:t>
            </a:r>
          </a:p>
          <a:p>
            <a:r>
              <a:rPr lang="es-ES" b="1" dirty="0"/>
              <a:t>Objetivo Secundario (Captación):</a:t>
            </a:r>
            <a:r>
              <a:rPr lang="es-ES" dirty="0"/>
              <a:t> Generar registros para su </a:t>
            </a:r>
            <a:r>
              <a:rPr lang="es-ES" dirty="0" err="1"/>
              <a:t>newsletter</a:t>
            </a:r>
            <a:r>
              <a:rPr lang="es-ES" dirty="0"/>
              <a:t> mediante la oferta de un descuento de bienvenida, permitiendo nutrir esa base de datos por email marketing.</a:t>
            </a:r>
          </a:p>
          <a:p>
            <a:r>
              <a:rPr lang="es-ES" b="1" dirty="0"/>
              <a:t>Objetivo de Marca:</a:t>
            </a:r>
            <a:r>
              <a:rPr lang="es-ES" dirty="0"/>
              <a:t> Incrementar el conocimiento de marca en usuarios que buscan alternativas de moda sostenible o "ropa sin marcas".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14599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8A3C342-1D03-412F-8DD3-BF519E8E0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5C95BE6-7CB5-588D-477D-3B993CA92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6188190" cy="1622321"/>
          </a:xfrm>
        </p:spPr>
        <p:txBody>
          <a:bodyPr>
            <a:normAutofit/>
          </a:bodyPr>
          <a:lstStyle/>
          <a:p>
            <a:r>
              <a:rPr lang="es-ES">
                <a:solidFill>
                  <a:srgbClr val="EBEBEB"/>
                </a:solidFill>
              </a:rPr>
              <a:t>Público objetivo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59C6FE-B686-8A65-F688-FB8B2FF44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93" y="1946787"/>
            <a:ext cx="6188189" cy="378541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1700" b="1" dirty="0">
                <a:solidFill>
                  <a:srgbClr val="FFFFFF"/>
                </a:solidFill>
              </a:rPr>
              <a:t>Público objetivo:</a:t>
            </a:r>
            <a:r>
              <a:rPr lang="es-ES" sz="1700" dirty="0">
                <a:solidFill>
                  <a:srgbClr val="FFFFFF"/>
                </a:solidFill>
              </a:rPr>
              <a:t> Hombres y mujeres de entre 25 y 45 años, de perfil urbano, profesionales o estudiantes de posgrado, con un nivel adquisitivo medio-alto. Son personas tecnológicas, interesadas en el consumo responsable, la sostenibilidad y el teletrabajo o los viajes frecuentes.</a:t>
            </a:r>
          </a:p>
          <a:p>
            <a:pPr>
              <a:lnSpc>
                <a:spcPct val="90000"/>
              </a:lnSpc>
            </a:pPr>
            <a:r>
              <a:rPr lang="es-ES" sz="1700" b="1" dirty="0">
                <a:solidFill>
                  <a:srgbClr val="FFFFFF"/>
                </a:solidFill>
              </a:rPr>
              <a:t>Cuando y cómo busca:</a:t>
            </a:r>
            <a:r>
              <a:rPr lang="es-ES" sz="1700" dirty="0">
                <a:solidFill>
                  <a:srgbClr val="FFFFFF"/>
                </a:solidFill>
              </a:rPr>
              <a:t> Buscan principalmente desde dispositivos móviles en momentos de descanso laboral, por las tardes/noches y fines de semana. Utilizan términos de búsqueda enfocados a la utilidad y la ética (</a:t>
            </a:r>
            <a:r>
              <a:rPr lang="es-ES" sz="1700" dirty="0" err="1">
                <a:solidFill>
                  <a:srgbClr val="FFFFFF"/>
                </a:solidFill>
              </a:rPr>
              <a:t>ej</a:t>
            </a:r>
            <a:r>
              <a:rPr lang="es-ES" sz="1700" dirty="0">
                <a:solidFill>
                  <a:srgbClr val="FFFFFF"/>
                </a:solidFill>
              </a:rPr>
              <a:t>: </a:t>
            </a:r>
            <a:r>
              <a:rPr lang="es-ES" sz="1700" i="1" dirty="0">
                <a:solidFill>
                  <a:srgbClr val="FFFFFF"/>
                </a:solidFill>
              </a:rPr>
              <a:t>"mochila para portátil impermeable"</a:t>
            </a:r>
            <a:r>
              <a:rPr lang="es-ES" sz="1700" dirty="0">
                <a:solidFill>
                  <a:srgbClr val="FFFFFF"/>
                </a:solidFill>
              </a:rPr>
              <a:t>, </a:t>
            </a:r>
            <a:r>
              <a:rPr lang="es-ES" sz="1700" i="1" dirty="0">
                <a:solidFill>
                  <a:srgbClr val="FFFFFF"/>
                </a:solidFill>
              </a:rPr>
              <a:t>"ropa de algodón orgánico"</a:t>
            </a:r>
            <a:r>
              <a:rPr lang="es-ES" sz="1700" dirty="0">
                <a:solidFill>
                  <a:srgbClr val="FFFFFF"/>
                </a:solidFill>
              </a:rPr>
              <a:t>).</a:t>
            </a:r>
          </a:p>
          <a:p>
            <a:pPr marL="0" indent="0">
              <a:lnSpc>
                <a:spcPct val="90000"/>
              </a:lnSpc>
              <a:buNone/>
            </a:pPr>
            <a:endParaRPr lang="es-ES" sz="1700" dirty="0">
              <a:solidFill>
                <a:srgbClr val="FFFFFF"/>
              </a:solidFill>
            </a:endParaRPr>
          </a:p>
        </p:txBody>
      </p:sp>
      <p:sp>
        <p:nvSpPr>
          <p:cNvPr id="11" name="Freeform 31">
            <a:extLst>
              <a:ext uri="{FF2B5EF4-FFF2-40B4-BE49-F238E27FC236}">
                <a16:creationId xmlns:a16="http://schemas.microsoft.com/office/drawing/2014/main" id="{81CC9B02-E087-4350-AEBD-2C3CF001AF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15974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Vista trasera de filas de personas que están viendo una película en una sala de cine">
            <a:extLst>
              <a:ext uri="{FF2B5EF4-FFF2-40B4-BE49-F238E27FC236}">
                <a16:creationId xmlns:a16="http://schemas.microsoft.com/office/drawing/2014/main" id="{3F509A05-1DF6-260E-F98B-520DE8DA51A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293" r="28398" b="-2"/>
          <a:stretch>
            <a:fillRect/>
          </a:stretch>
        </p:blipFill>
        <p:spPr>
          <a:xfrm>
            <a:off x="7229175" y="1"/>
            <a:ext cx="4963245" cy="6858001"/>
          </a:xfrm>
          <a:custGeom>
            <a:avLst/>
            <a:gdLst/>
            <a:ahLst/>
            <a:cxnLst/>
            <a:rect l="l" t="t" r="r" b="b"/>
            <a:pathLst>
              <a:path w="4963245" h="6858001">
                <a:moveTo>
                  <a:pt x="1177" y="0"/>
                </a:moveTo>
                <a:lnTo>
                  <a:pt x="1344715" y="0"/>
                </a:lnTo>
                <a:lnTo>
                  <a:pt x="1344715" y="1"/>
                </a:lnTo>
                <a:lnTo>
                  <a:pt x="4963245" y="1"/>
                </a:lnTo>
                <a:lnTo>
                  <a:pt x="4963244" y="6858001"/>
                </a:lnTo>
                <a:lnTo>
                  <a:pt x="900697" y="6858001"/>
                </a:lnTo>
                <a:lnTo>
                  <a:pt x="900697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9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9" y="5934227"/>
                </a:lnTo>
                <a:lnTo>
                  <a:pt x="132454" y="5753862"/>
                </a:lnTo>
                <a:lnTo>
                  <a:pt x="150776" y="5561838"/>
                </a:lnTo>
                <a:lnTo>
                  <a:pt x="167753" y="5354726"/>
                </a:lnTo>
                <a:lnTo>
                  <a:pt x="184058" y="5138013"/>
                </a:lnTo>
                <a:lnTo>
                  <a:pt x="198849" y="4908956"/>
                </a:lnTo>
                <a:lnTo>
                  <a:pt x="212969" y="4670298"/>
                </a:lnTo>
                <a:lnTo>
                  <a:pt x="226248" y="4421352"/>
                </a:lnTo>
                <a:lnTo>
                  <a:pt x="230955" y="4293793"/>
                </a:lnTo>
                <a:lnTo>
                  <a:pt x="236165" y="4163492"/>
                </a:lnTo>
                <a:lnTo>
                  <a:pt x="241040" y="4031133"/>
                </a:lnTo>
                <a:lnTo>
                  <a:pt x="244234" y="3898087"/>
                </a:lnTo>
                <a:lnTo>
                  <a:pt x="247091" y="3762299"/>
                </a:lnTo>
                <a:lnTo>
                  <a:pt x="250117" y="3625139"/>
                </a:lnTo>
                <a:lnTo>
                  <a:pt x="252134" y="3485236"/>
                </a:lnTo>
                <a:lnTo>
                  <a:pt x="252134" y="3343961"/>
                </a:lnTo>
                <a:lnTo>
                  <a:pt x="253142" y="3201315"/>
                </a:lnTo>
                <a:lnTo>
                  <a:pt x="252134" y="3057297"/>
                </a:lnTo>
                <a:lnTo>
                  <a:pt x="250117" y="2911221"/>
                </a:lnTo>
                <a:lnTo>
                  <a:pt x="248268" y="2765146"/>
                </a:lnTo>
                <a:lnTo>
                  <a:pt x="244234" y="2617013"/>
                </a:lnTo>
                <a:lnTo>
                  <a:pt x="240032" y="2467509"/>
                </a:lnTo>
                <a:lnTo>
                  <a:pt x="235157" y="2318004"/>
                </a:lnTo>
                <a:lnTo>
                  <a:pt x="228266" y="2167128"/>
                </a:lnTo>
                <a:lnTo>
                  <a:pt x="220029" y="2014881"/>
                </a:lnTo>
                <a:lnTo>
                  <a:pt x="212129" y="1861947"/>
                </a:lnTo>
                <a:lnTo>
                  <a:pt x="202044" y="1709014"/>
                </a:lnTo>
                <a:lnTo>
                  <a:pt x="189941" y="1554023"/>
                </a:lnTo>
                <a:lnTo>
                  <a:pt x="177839" y="1401090"/>
                </a:lnTo>
                <a:lnTo>
                  <a:pt x="163887" y="1245413"/>
                </a:lnTo>
                <a:lnTo>
                  <a:pt x="148591" y="1089051"/>
                </a:lnTo>
                <a:lnTo>
                  <a:pt x="132455" y="934746"/>
                </a:lnTo>
                <a:lnTo>
                  <a:pt x="113629" y="778383"/>
                </a:lnTo>
                <a:lnTo>
                  <a:pt x="93458" y="622707"/>
                </a:lnTo>
                <a:lnTo>
                  <a:pt x="73455" y="466344"/>
                </a:lnTo>
                <a:lnTo>
                  <a:pt x="50091" y="310668"/>
                </a:lnTo>
                <a:lnTo>
                  <a:pt x="26222" y="15567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818982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373ED5-A6E0-0022-6C10-820175A5C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>
            <a:normAutofit/>
          </a:bodyPr>
          <a:lstStyle/>
          <a:p>
            <a:r>
              <a:rPr lang="es-ES" b="1"/>
              <a:t>Ficha de Buyer Persona</a:t>
            </a:r>
            <a:br>
              <a:rPr lang="es-ES" b="1"/>
            </a:br>
            <a:endParaRPr lang="es-ES" dirty="0"/>
          </a:p>
        </p:txBody>
      </p:sp>
      <p:graphicFrame>
        <p:nvGraphicFramePr>
          <p:cNvPr id="13" name="Marcador de contenido 2">
            <a:extLst>
              <a:ext uri="{FF2B5EF4-FFF2-40B4-BE49-F238E27FC236}">
                <a16:creationId xmlns:a16="http://schemas.microsoft.com/office/drawing/2014/main" id="{F82B0380-4B47-2BDA-D2CB-8E6555BD8E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9410573"/>
              </p:ext>
            </p:extLst>
          </p:nvPr>
        </p:nvGraphicFramePr>
        <p:xfrm>
          <a:off x="646111" y="2140085"/>
          <a:ext cx="9404352" cy="40564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75796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23E8915-D2AA-4327-A45A-972C3CA957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302FC3C-9804-4950-B721-5FD704BA6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88952" cy="6858000"/>
          </a:xfrm>
          <a:prstGeom prst="rect">
            <a:avLst/>
          </a:prstGeom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B9695BD-ECF6-49CA-8877-8C493193C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5" y="1828800"/>
            <a:ext cx="0" cy="3200400"/>
          </a:xfrm>
          <a:prstGeom prst="line">
            <a:avLst/>
          </a:prstGeom>
          <a:ln w="190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3BC6EBB2-9BDC-4075-BA6B-43A9FBF9C8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228080"/>
            <a:ext cx="993734" cy="762000"/>
          </a:xfrm>
          <a:prstGeom prst="rect">
            <a:avLst/>
          </a:prstGeom>
        </p:spPr>
      </p:pic>
      <p:sp>
        <p:nvSpPr>
          <p:cNvPr id="16" name="Freeform 5">
            <a:extLst>
              <a:ext uri="{FF2B5EF4-FFF2-40B4-BE49-F238E27FC236}">
                <a16:creationId xmlns:a16="http://schemas.microsoft.com/office/drawing/2014/main" id="{F3798573-F27B-47EB-8EA4-7EE34954C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588" y="0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C940C92-2A25-63CF-C401-08719A0D3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195" y="804672"/>
            <a:ext cx="3521359" cy="5248656"/>
          </a:xfrm>
        </p:spPr>
        <p:txBody>
          <a:bodyPr anchor="ctr">
            <a:normAutofit/>
          </a:bodyPr>
          <a:lstStyle/>
          <a:p>
            <a:pPr algn="ctr"/>
            <a:r>
              <a:rPr lang="es-ES" sz="3600"/>
              <a:t>Competencia directa en Google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9FDE358-FBB8-8311-F2A6-085FAA257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5861" y="804671"/>
            <a:ext cx="6399930" cy="5248657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s-ES" sz="1700" dirty="0"/>
              <a:t>Para nuestra estrategia de PPC, se han identificado tres competidores principales en el mercado digital español que pujan de forma activa en la red de búsqueda de Google </a:t>
            </a:r>
            <a:r>
              <a:rPr lang="es-ES" sz="1700" dirty="0" err="1"/>
              <a:t>Ads</a:t>
            </a:r>
            <a:r>
              <a:rPr lang="es-ES" sz="1700" dirty="0"/>
              <a:t> por las mismas intenciones de compra: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s-ES" sz="1700" b="1" dirty="0" err="1"/>
              <a:t>Tropicfeel</a:t>
            </a:r>
            <a:r>
              <a:rPr lang="es-ES" sz="1700" b="1" dirty="0"/>
              <a:t> (Competidor directo en accesorios y viaje)</a:t>
            </a:r>
          </a:p>
          <a:p>
            <a:pPr>
              <a:lnSpc>
                <a:spcPct val="90000"/>
              </a:lnSpc>
            </a:pPr>
            <a:r>
              <a:rPr lang="es-ES" sz="1700" b="1" dirty="0"/>
              <a:t>Perfil:</a:t>
            </a:r>
            <a:r>
              <a:rPr lang="es-ES" sz="1700" dirty="0"/>
              <a:t> Marca española muy fuerte en mochilas técnicas, zapatillas y accesorios de viaje sostenibles.</a:t>
            </a:r>
          </a:p>
          <a:p>
            <a:pPr>
              <a:lnSpc>
                <a:spcPct val="90000"/>
              </a:lnSpc>
            </a:pPr>
            <a:r>
              <a:rPr lang="es-ES" sz="1700" b="1" dirty="0"/>
              <a:t>Comportamiento en Google:</a:t>
            </a:r>
            <a:r>
              <a:rPr lang="es-ES" sz="1700" dirty="0"/>
              <a:t> Tienen una estrategia de SEM muy agresiva. Copan las primeras posiciones en Google cuando los usuarios buscan </a:t>
            </a:r>
            <a:r>
              <a:rPr lang="es-ES" sz="1700" i="1" dirty="0"/>
              <a:t>"mochila de viaje"</a:t>
            </a:r>
            <a:r>
              <a:rPr lang="es-ES" sz="1700" dirty="0"/>
              <a:t> o </a:t>
            </a:r>
            <a:r>
              <a:rPr lang="es-ES" sz="1700" i="1" dirty="0"/>
              <a:t>"mochila impermeable para portátil"</a:t>
            </a:r>
            <a:r>
              <a:rPr lang="es-ES" sz="1700" dirty="0"/>
              <a:t>.</a:t>
            </a:r>
          </a:p>
          <a:p>
            <a:pPr>
              <a:lnSpc>
                <a:spcPct val="90000"/>
              </a:lnSpc>
            </a:pPr>
            <a:r>
              <a:rPr lang="es-ES" sz="1700" b="1" dirty="0"/>
              <a:t>Puntos Fuertes / Débiles en anuncios:</a:t>
            </a:r>
            <a:r>
              <a:rPr lang="es-ES" sz="1700" dirty="0"/>
              <a:t> Sus anuncios destacan mucho los beneficios técnicos (impermeabilidad, capacidad modular), pero sus precios son sustancialmente más altos que los de </a:t>
            </a:r>
            <a:r>
              <a:rPr lang="es-ES" sz="1700" dirty="0" err="1"/>
              <a:t>Minimalism</a:t>
            </a:r>
            <a:r>
              <a:rPr lang="es-ES" sz="1700" dirty="0"/>
              <a:t>.</a:t>
            </a:r>
          </a:p>
          <a:p>
            <a:pPr>
              <a:lnSpc>
                <a:spcPct val="90000"/>
              </a:lnSpc>
            </a:pPr>
            <a:endParaRPr lang="es-ES" sz="1700" dirty="0"/>
          </a:p>
        </p:txBody>
      </p:sp>
    </p:spTree>
    <p:extLst>
      <p:ext uri="{BB962C8B-B14F-4D97-AF65-F5344CB8AC3E}">
        <p14:creationId xmlns:p14="http://schemas.microsoft.com/office/powerpoint/2010/main" val="3957299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23E8915-D2AA-4327-A45A-972C3CA957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302FC3C-9804-4950-B721-5FD704BA6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88952" cy="6858000"/>
          </a:xfrm>
          <a:prstGeom prst="rect">
            <a:avLst/>
          </a:prstGeom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B9695BD-ECF6-49CA-8877-8C493193C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5" y="1828800"/>
            <a:ext cx="0" cy="3200400"/>
          </a:xfrm>
          <a:prstGeom prst="line">
            <a:avLst/>
          </a:prstGeom>
          <a:ln w="190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3BC6EBB2-9BDC-4075-BA6B-43A9FBF9C8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228080"/>
            <a:ext cx="993734" cy="762000"/>
          </a:xfrm>
          <a:prstGeom prst="rect">
            <a:avLst/>
          </a:prstGeom>
        </p:spPr>
      </p:pic>
      <p:sp>
        <p:nvSpPr>
          <p:cNvPr id="16" name="Freeform 5">
            <a:extLst>
              <a:ext uri="{FF2B5EF4-FFF2-40B4-BE49-F238E27FC236}">
                <a16:creationId xmlns:a16="http://schemas.microsoft.com/office/drawing/2014/main" id="{F3798573-F27B-47EB-8EA4-7EE34954C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588" y="0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8A97C61-EA15-F087-DC56-273C4A293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195" y="804672"/>
            <a:ext cx="3521359" cy="5248656"/>
          </a:xfrm>
        </p:spPr>
        <p:txBody>
          <a:bodyPr anchor="ctr">
            <a:normAutofit/>
          </a:bodyPr>
          <a:lstStyle/>
          <a:p>
            <a:pPr algn="ctr"/>
            <a:r>
              <a:rPr lang="es-ES" sz="3600"/>
              <a:t>Competencia directa en Google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FEBEFD7-52CF-F5E2-2039-8BB008928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5861" y="804671"/>
            <a:ext cx="6399930" cy="524865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s-ES" b="1" dirty="0" err="1"/>
              <a:t>Ecoalf</a:t>
            </a:r>
            <a:r>
              <a:rPr lang="es-ES" b="1" dirty="0"/>
              <a:t> (Competidor en posicionamiento de moda sostenible) </a:t>
            </a:r>
          </a:p>
          <a:p>
            <a:r>
              <a:rPr lang="es-ES" b="1" dirty="0"/>
              <a:t>Perfil:</a:t>
            </a:r>
            <a:r>
              <a:rPr lang="es-ES" dirty="0"/>
              <a:t> El gran referente español de moda ética y sostenible fabricada con materiales reciclados. </a:t>
            </a:r>
          </a:p>
          <a:p>
            <a:r>
              <a:rPr lang="es-ES" b="1" dirty="0"/>
              <a:t>Comportamiento en Google:</a:t>
            </a:r>
            <a:r>
              <a:rPr lang="es-ES" dirty="0"/>
              <a:t> Pujan fuertemente por conceptos amplios relacionados con la ecología (</a:t>
            </a:r>
            <a:r>
              <a:rPr lang="es-ES" dirty="0" err="1"/>
              <a:t>ej</a:t>
            </a:r>
            <a:r>
              <a:rPr lang="es-ES" dirty="0"/>
              <a:t>: </a:t>
            </a:r>
            <a:r>
              <a:rPr lang="es-ES" i="1" dirty="0"/>
              <a:t>"ropa sostenible"</a:t>
            </a:r>
            <a:r>
              <a:rPr lang="es-ES" dirty="0"/>
              <a:t>, </a:t>
            </a:r>
            <a:r>
              <a:rPr lang="es-ES" i="1" dirty="0"/>
              <a:t>"abrigos reciclados"</a:t>
            </a:r>
            <a:r>
              <a:rPr lang="es-ES" dirty="0"/>
              <a:t>). </a:t>
            </a:r>
          </a:p>
          <a:p>
            <a:r>
              <a:rPr lang="es-ES" b="1" dirty="0"/>
              <a:t>Puntos Fuertes / Débiles en anuncios:</a:t>
            </a:r>
            <a:r>
              <a:rPr lang="es-ES" dirty="0"/>
              <a:t> Tienen un gran reconocimiento de marca. Sin embargo, </a:t>
            </a:r>
            <a:r>
              <a:rPr lang="es-ES" dirty="0" err="1"/>
              <a:t>Minimalism</a:t>
            </a:r>
            <a:r>
              <a:rPr lang="es-ES" dirty="0"/>
              <a:t> compite mejor en la categoría de "básicos del día a día sin logotipos" a un precio mucho más accesible.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44130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23E8915-D2AA-4327-A45A-972C3CA957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302FC3C-9804-4950-B721-5FD704BA6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88952" cy="6858000"/>
          </a:xfrm>
          <a:prstGeom prst="rect">
            <a:avLst/>
          </a:prstGeom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B9695BD-ECF6-49CA-8877-8C493193C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5" y="1828800"/>
            <a:ext cx="0" cy="3200400"/>
          </a:xfrm>
          <a:prstGeom prst="line">
            <a:avLst/>
          </a:prstGeom>
          <a:ln w="190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3BC6EBB2-9BDC-4075-BA6B-43A9FBF9C8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228080"/>
            <a:ext cx="993734" cy="762000"/>
          </a:xfrm>
          <a:prstGeom prst="rect">
            <a:avLst/>
          </a:prstGeom>
        </p:spPr>
      </p:pic>
      <p:sp>
        <p:nvSpPr>
          <p:cNvPr id="16" name="Freeform 5">
            <a:extLst>
              <a:ext uri="{FF2B5EF4-FFF2-40B4-BE49-F238E27FC236}">
                <a16:creationId xmlns:a16="http://schemas.microsoft.com/office/drawing/2014/main" id="{F3798573-F27B-47EB-8EA4-7EE34954C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588" y="0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14939F1-B6F9-5414-9BC5-8F00E4ECE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195" y="804672"/>
            <a:ext cx="3521359" cy="5248656"/>
          </a:xfrm>
        </p:spPr>
        <p:txBody>
          <a:bodyPr anchor="ctr">
            <a:normAutofit/>
          </a:bodyPr>
          <a:lstStyle/>
          <a:p>
            <a:pPr algn="ctr"/>
            <a:r>
              <a:rPr lang="es-ES" sz="3600"/>
              <a:t>Competencia directa en Google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C459E3A-B2C0-B162-B503-77D5604076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5861" y="804671"/>
            <a:ext cx="6399930" cy="524865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s-ES" b="1" dirty="0" err="1"/>
              <a:t>Asket</a:t>
            </a:r>
            <a:r>
              <a:rPr lang="es-ES" b="1" dirty="0"/>
              <a:t> o </a:t>
            </a:r>
            <a:r>
              <a:rPr lang="es-ES" b="1" dirty="0" err="1"/>
              <a:t>Organic</a:t>
            </a:r>
            <a:r>
              <a:rPr lang="es-ES" b="1" dirty="0"/>
              <a:t> </a:t>
            </a:r>
            <a:r>
              <a:rPr lang="es-ES" b="1" dirty="0" err="1"/>
              <a:t>Basics</a:t>
            </a:r>
            <a:r>
              <a:rPr lang="es-ES" b="1" dirty="0"/>
              <a:t> (Competidores en moda básica "No-Logo") </a:t>
            </a:r>
          </a:p>
          <a:p>
            <a:r>
              <a:rPr lang="es-ES" b="1" dirty="0"/>
              <a:t>Perfil:</a:t>
            </a:r>
            <a:r>
              <a:rPr lang="es-ES" dirty="0"/>
              <a:t> Marcas europeas de comercio electrónico enfocadas en "básicos perfectos" (camisetas, sudaderas) de alta calidad, duraderos y sin marcas visibles. </a:t>
            </a:r>
          </a:p>
          <a:p>
            <a:r>
              <a:rPr lang="es-ES" b="1" dirty="0"/>
              <a:t>Comportamiento en Google:</a:t>
            </a:r>
            <a:r>
              <a:rPr lang="es-ES" dirty="0"/>
              <a:t> Su estrategia se centra en búsquedas de nicho como </a:t>
            </a:r>
            <a:r>
              <a:rPr lang="es-ES" i="1" dirty="0"/>
              <a:t>"camisetas de algodón orgánico de calidad"</a:t>
            </a:r>
            <a:r>
              <a:rPr lang="es-ES" dirty="0"/>
              <a:t> o </a:t>
            </a:r>
            <a:r>
              <a:rPr lang="es-ES" i="1" dirty="0"/>
              <a:t>"ropa interior ecológica".</a:t>
            </a:r>
            <a:r>
              <a:rPr lang="es-ES" dirty="0"/>
              <a:t> </a:t>
            </a:r>
          </a:p>
          <a:p>
            <a:r>
              <a:rPr lang="es-ES" b="1" dirty="0"/>
              <a:t>Puntos Fuertes / Débiles en anuncios:</a:t>
            </a:r>
            <a:r>
              <a:rPr lang="es-ES" dirty="0"/>
              <a:t> Sus mensajes apuestan por la durabilidad y la transparencia de costes. El coste de envío internacional suele ser su debilidad frente a una marca local como </a:t>
            </a:r>
            <a:r>
              <a:rPr lang="es-ES" dirty="0" err="1"/>
              <a:t>Minimalism</a:t>
            </a:r>
            <a:r>
              <a:rPr lang="es-ES" dirty="0"/>
              <a:t> en España.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7952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D9E19E-4330-9CC4-33D0-B6D4064C4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2" y="452718"/>
            <a:ext cx="4165580" cy="1400530"/>
          </a:xfrm>
        </p:spPr>
        <p:txBody>
          <a:bodyPr>
            <a:normAutofit/>
          </a:bodyPr>
          <a:lstStyle/>
          <a:p>
            <a:r>
              <a:rPr lang="es-ES" dirty="0"/>
              <a:t>Periodo de activación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D9681AB-65CF-47E9-9FA3-7B05D63499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7191 h 6985200"/>
              <a:gd name="connsiteX6" fmla="*/ 1 w 6858001"/>
              <a:gd name="connsiteY6" fmla="*/ 887191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7191"/>
                </a:lnTo>
                <a:lnTo>
                  <a:pt x="1" y="887191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14" name="Freeform 23">
            <a:extLst>
              <a:ext uri="{FF2B5EF4-FFF2-40B4-BE49-F238E27FC236}">
                <a16:creationId xmlns:a16="http://schemas.microsoft.com/office/drawing/2014/main" id="{8FCA736E-BDE3-4D4D-8D87-E9AE79250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F26DC24-3E1B-28CD-2BA6-EC871FDBC4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4410" y="1289038"/>
            <a:ext cx="5449471" cy="1348743"/>
          </a:xfrm>
          <a:prstGeom prst="rect">
            <a:avLst/>
          </a:prstGeom>
          <a:effectLst/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29AA25D-1E7A-4074-BF68-D55A83B81B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DD1513-1613-DEF4-E27B-7AD9A4E08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3" y="2052918"/>
            <a:ext cx="4165146" cy="4195481"/>
          </a:xfrm>
        </p:spPr>
        <p:txBody>
          <a:bodyPr>
            <a:normAutofit lnSpcReduction="10000"/>
          </a:bodyPr>
          <a:lstStyle/>
          <a:p>
            <a:r>
              <a:rPr lang="es-ES" dirty="0"/>
              <a:t>Análisis de las palabras “mochila” y “mochila de viaje” (categorías de la tienda) en Google </a:t>
            </a:r>
            <a:r>
              <a:rPr lang="es-ES" dirty="0" err="1"/>
              <a:t>Trends</a:t>
            </a:r>
            <a:endParaRPr lang="es-ES" dirty="0"/>
          </a:p>
          <a:p>
            <a:r>
              <a:rPr lang="es-ES"/>
              <a:t>Para “Mochila” </a:t>
            </a:r>
            <a:r>
              <a:rPr lang="es-ES" dirty="0"/>
              <a:t>mejor primeras semanas de septiembre</a:t>
            </a:r>
          </a:p>
          <a:p>
            <a:r>
              <a:rPr lang="es-ES" dirty="0"/>
              <a:t>Para “Mochila de viaje” el pico se encuentra a principios de agosto</a:t>
            </a:r>
          </a:p>
          <a:p>
            <a:r>
              <a:rPr lang="es-ES" dirty="0"/>
              <a:t>Para los dos es importante el Black Friday/inicio de estación natalicia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4DDC820-7318-795B-9874-19795BF629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4410" y="3640161"/>
            <a:ext cx="5449471" cy="1362367"/>
          </a:xfrm>
          <a:prstGeom prst="rect">
            <a:avLst/>
          </a:prstGeom>
          <a:effectLst/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9EFC5E3-1FC6-794E-C43B-A418E0F06552}"/>
              </a:ext>
            </a:extLst>
          </p:cNvPr>
          <p:cNvSpPr txBox="1"/>
          <p:nvPr/>
        </p:nvSpPr>
        <p:spPr>
          <a:xfrm>
            <a:off x="6094410" y="783651"/>
            <a:ext cx="3283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Mochila en Google </a:t>
            </a:r>
            <a:r>
              <a:rPr lang="es-ES" dirty="0" err="1">
                <a:solidFill>
                  <a:schemeClr val="bg1"/>
                </a:solidFill>
              </a:rPr>
              <a:t>Trends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4ED5ED2-FC3B-9F09-E51C-FA3EB65CBFDE}"/>
              </a:ext>
            </a:extLst>
          </p:cNvPr>
          <p:cNvSpPr txBox="1"/>
          <p:nvPr/>
        </p:nvSpPr>
        <p:spPr>
          <a:xfrm>
            <a:off x="6094410" y="3121541"/>
            <a:ext cx="40902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dirty="0">
                <a:solidFill>
                  <a:schemeClr val="bg1"/>
                </a:solidFill>
              </a:rPr>
              <a:t>Mochila de viaje en Google </a:t>
            </a:r>
            <a:r>
              <a:rPr lang="es-ES" sz="1800" dirty="0" err="1">
                <a:solidFill>
                  <a:schemeClr val="bg1"/>
                </a:solidFill>
              </a:rPr>
              <a:t>Trends</a:t>
            </a:r>
            <a:endParaRPr lang="es-E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3376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TM02836342[[fn=Ion]]</Template>
  <TotalTime>2871</TotalTime>
  <Words>1761</Words>
  <Application>Microsoft Office PowerPoint</Application>
  <PresentationFormat>Panorámica</PresentationFormat>
  <Paragraphs>93</Paragraphs>
  <Slides>21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5" baseType="lpstr">
      <vt:lpstr>Cambria Math</vt:lpstr>
      <vt:lpstr>Century Gothic</vt:lpstr>
      <vt:lpstr>Wingdings 3</vt:lpstr>
      <vt:lpstr>Ion</vt:lpstr>
      <vt:lpstr>Estrategia PPC para el sitio web minimalismbrand.com</vt:lpstr>
      <vt:lpstr>Breve descripción del sitio web</vt:lpstr>
      <vt:lpstr>Objetivos</vt:lpstr>
      <vt:lpstr>Público objetivo</vt:lpstr>
      <vt:lpstr>Ficha de Buyer Persona </vt:lpstr>
      <vt:lpstr>Competencia directa en Google</vt:lpstr>
      <vt:lpstr>Competencia directa en Google</vt:lpstr>
      <vt:lpstr>Competencia directa en Google</vt:lpstr>
      <vt:lpstr>Periodo de activación</vt:lpstr>
      <vt:lpstr>Análisis de periodo de activación</vt:lpstr>
      <vt:lpstr>Estructura en Google Ads</vt:lpstr>
      <vt:lpstr>Planificación Financiera y KPI Estimados</vt:lpstr>
      <vt:lpstr>Planificación Financiera y KPI Estimados</vt:lpstr>
      <vt:lpstr>Planificación Financiera y KPI Estimados</vt:lpstr>
      <vt:lpstr>Planificación Financiera y KPI Estimados</vt:lpstr>
      <vt:lpstr>Muestra de anuncios</vt:lpstr>
      <vt:lpstr>Muestra de anuncios- Ad 1</vt:lpstr>
      <vt:lpstr>Muestra de anuncios- Ad 2</vt:lpstr>
      <vt:lpstr>Muestra de anuncios- Ad 3</vt:lpstr>
      <vt:lpstr>Estrategia de pujas</vt:lpstr>
      <vt:lpstr>Otros tipos de campañas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Eduardo De Stefano</dc:creator>
  <cp:lastModifiedBy>Eduardo De Stefano</cp:lastModifiedBy>
  <cp:revision>8</cp:revision>
  <dcterms:created xsi:type="dcterms:W3CDTF">2026-07-09T16:27:33Z</dcterms:created>
  <dcterms:modified xsi:type="dcterms:W3CDTF">2026-07-20T16:24:44Z</dcterms:modified>
</cp:coreProperties>
</file>